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Lst>
  <p:notesMasterIdLst>
    <p:notesMasterId r:id="rId14"/>
  </p:notesMasterIdLst>
  <p:handoutMasterIdLst>
    <p:handoutMasterId r:id="rId15"/>
  </p:handoutMasterIdLst>
  <p:sldIdLst>
    <p:sldId id="257" r:id="rId3"/>
    <p:sldId id="258" r:id="rId4"/>
    <p:sldId id="290" r:id="rId5"/>
    <p:sldId id="350" r:id="rId6"/>
    <p:sldId id="351" r:id="rId7"/>
    <p:sldId id="356" r:id="rId8"/>
    <p:sldId id="353" r:id="rId9"/>
    <p:sldId id="354" r:id="rId10"/>
    <p:sldId id="344" r:id="rId11"/>
    <p:sldId id="357" r:id="rId12"/>
    <p:sldId id="289" r:id="rId13"/>
  </p:sldIdLst>
  <p:sldSz cx="9144000" cy="5143500" type="screen16x9"/>
  <p:notesSz cx="9144000" cy="6858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04040"/>
    <a:srgbClr val="4D4F53"/>
    <a:srgbClr val="00B58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8" autoAdjust="0"/>
    <p:restoredTop sz="69797" autoAdjust="0"/>
  </p:normalViewPr>
  <p:slideViewPr>
    <p:cSldViewPr snapToGrid="0">
      <p:cViewPr varScale="1">
        <p:scale>
          <a:sx n="67" d="100"/>
          <a:sy n="67" d="100"/>
        </p:scale>
        <p:origin x="1494" y="60"/>
      </p:cViewPr>
      <p:guideLst>
        <p:guide orient="horz" pos="1620"/>
        <p:guide pos="2880"/>
      </p:guideLst>
    </p:cSldViewPr>
  </p:slideViewPr>
  <p:outlineViewPr>
    <p:cViewPr>
      <p:scale>
        <a:sx n="33" d="100"/>
        <a:sy n="33" d="100"/>
      </p:scale>
      <p:origin x="0" y="-828"/>
    </p:cViewPr>
  </p:outlineViewPr>
  <p:notesTextViewPr>
    <p:cViewPr>
      <p:scale>
        <a:sx n="100" d="100"/>
        <a:sy n="100" d="100"/>
      </p:scale>
      <p:origin x="0" y="0"/>
    </p:cViewPr>
  </p:notesTextViewPr>
  <p:notesViewPr>
    <p:cSldViewPr snapToGrid="0">
      <p:cViewPr varScale="1">
        <p:scale>
          <a:sx n="111" d="100"/>
          <a:sy n="111"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7512C-B6C8-4832-8C0B-CED4E993308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B62D5827-3E02-4070-A136-0F78177960FF}">
      <dgm:prSet phldrT="[Text]"/>
      <dgm:spPr/>
      <dgm:t>
        <a:bodyPr/>
        <a:lstStyle/>
        <a:p>
          <a:r>
            <a:rPr lang="en-GB" dirty="0">
              <a:solidFill>
                <a:schemeClr val="bg2"/>
              </a:solidFill>
            </a:rPr>
            <a:t>Understands how disability impacts on the whole organisation </a:t>
          </a:r>
        </a:p>
      </dgm:t>
      <dgm:extLst>
        <a:ext uri="{E40237B7-FDA0-4F09-8148-C483321AD2D9}">
          <dgm14:cNvPr xmlns:dgm14="http://schemas.microsoft.com/office/drawing/2010/diagram" id="0" name="" descr="- Understands how disability impacts on the whole organisation &#10;&#10;- Anticipates and removes barriers for groups &#10;&#10;- Makes adjustments for individuals&#10;&#10;- Does not make assumptions based on medical labels &#10;"/>
        </a:ext>
      </dgm:extLst>
    </dgm:pt>
    <dgm:pt modelId="{22B80D1F-7AFF-466B-B115-C01D1D2CC1AD}" type="parTrans" cxnId="{4FB495BE-240A-4877-8CD8-BAE5BD8A3D3E}">
      <dgm:prSet/>
      <dgm:spPr/>
      <dgm:t>
        <a:bodyPr/>
        <a:lstStyle/>
        <a:p>
          <a:endParaRPr lang="en-GB"/>
        </a:p>
      </dgm:t>
    </dgm:pt>
    <dgm:pt modelId="{AF31226E-1E41-4346-AFF4-D17163EB71A0}" type="sibTrans" cxnId="{4FB495BE-240A-4877-8CD8-BAE5BD8A3D3E}">
      <dgm:prSet/>
      <dgm:spPr/>
      <dgm:t>
        <a:bodyPr/>
        <a:lstStyle/>
        <a:p>
          <a:endParaRPr lang="en-GB"/>
        </a:p>
      </dgm:t>
    </dgm:pt>
    <dgm:pt modelId="{735350FB-F35B-4683-A09C-1DFEC1466A30}">
      <dgm:prSet phldrT="[Text]"/>
      <dgm:spPr/>
      <dgm:t>
        <a:bodyPr/>
        <a:lstStyle/>
        <a:p>
          <a:r>
            <a:rPr lang="en-GB" dirty="0">
              <a:solidFill>
                <a:schemeClr val="bg2"/>
              </a:solidFill>
            </a:rPr>
            <a:t>Anticipates and removes barriers for groups </a:t>
          </a:r>
        </a:p>
      </dgm:t>
      <dgm:extLst>
        <a:ext uri="{E40237B7-FDA0-4F09-8148-C483321AD2D9}">
          <dgm14:cNvPr xmlns:dgm14="http://schemas.microsoft.com/office/drawing/2010/diagram" id="0" name="" descr="- Understands how disability impacts on the whole organisation &#10;&#10;- Anticipates and removes barriers for groups &#10;&#10;- Makes adjustments for individuals&#10;&#10;- Does not make assumptions based on medical labels &#10;"/>
        </a:ext>
      </dgm:extLst>
    </dgm:pt>
    <dgm:pt modelId="{7B23CD44-253C-4F24-9D6A-D2D843772657}" type="parTrans" cxnId="{81F5BC29-E57B-4B87-A3DD-1AEF426BD2DC}">
      <dgm:prSet/>
      <dgm:spPr/>
      <dgm:t>
        <a:bodyPr/>
        <a:lstStyle/>
        <a:p>
          <a:endParaRPr lang="en-GB"/>
        </a:p>
      </dgm:t>
    </dgm:pt>
    <dgm:pt modelId="{22E0EA9D-59BF-4606-91F8-B5F702B1B1C1}" type="sibTrans" cxnId="{81F5BC29-E57B-4B87-A3DD-1AEF426BD2DC}">
      <dgm:prSet/>
      <dgm:spPr/>
      <dgm:t>
        <a:bodyPr/>
        <a:lstStyle/>
        <a:p>
          <a:endParaRPr lang="en-GB"/>
        </a:p>
      </dgm:t>
    </dgm:pt>
    <dgm:pt modelId="{2876A61E-31D8-40AD-9BEE-19A2ADF054F9}">
      <dgm:prSet phldrT="[Text]"/>
      <dgm:spPr/>
      <dgm:t>
        <a:bodyPr/>
        <a:lstStyle/>
        <a:p>
          <a:r>
            <a:rPr lang="en-GB" dirty="0">
              <a:solidFill>
                <a:schemeClr val="bg2"/>
              </a:solidFill>
            </a:rPr>
            <a:t>Makes adjustments for individuals</a:t>
          </a:r>
        </a:p>
      </dgm:t>
      <dgm:extLst>
        <a:ext uri="{E40237B7-FDA0-4F09-8148-C483321AD2D9}">
          <dgm14:cNvPr xmlns:dgm14="http://schemas.microsoft.com/office/drawing/2010/diagram" id="0" name="" descr="- Understands how disability impacts on the whole organisation &#10;&#10;- Anticipates and removes barriers for groups &#10;&#10;- Makes adjustments for individuals&#10;&#10;- Does not make assumptions based on medical labels &#10;"/>
        </a:ext>
      </dgm:extLst>
    </dgm:pt>
    <dgm:pt modelId="{E5F1AE4C-60DF-4B15-8E37-D72E5D22C0DA}" type="parTrans" cxnId="{B9198C78-0972-430C-955A-96A508D9C54D}">
      <dgm:prSet/>
      <dgm:spPr/>
      <dgm:t>
        <a:bodyPr/>
        <a:lstStyle/>
        <a:p>
          <a:endParaRPr lang="en-GB"/>
        </a:p>
      </dgm:t>
    </dgm:pt>
    <dgm:pt modelId="{89718BAF-8CA1-4F21-9AFD-F76ACF20B1BA}" type="sibTrans" cxnId="{B9198C78-0972-430C-955A-96A508D9C54D}">
      <dgm:prSet/>
      <dgm:spPr/>
      <dgm:t>
        <a:bodyPr/>
        <a:lstStyle/>
        <a:p>
          <a:endParaRPr lang="en-GB"/>
        </a:p>
      </dgm:t>
    </dgm:pt>
    <dgm:pt modelId="{B5C4E00D-600B-414A-BD05-5C551EA5CDE4}">
      <dgm:prSet/>
      <dgm:spPr/>
      <dgm:t>
        <a:bodyPr/>
        <a:lstStyle/>
        <a:p>
          <a:r>
            <a:rPr lang="en-GB" dirty="0">
              <a:solidFill>
                <a:schemeClr val="bg2"/>
              </a:solidFill>
            </a:rPr>
            <a:t>Does not make assumptions based on medical labels </a:t>
          </a:r>
        </a:p>
      </dgm:t>
      <dgm:extLst>
        <a:ext uri="{E40237B7-FDA0-4F09-8148-C483321AD2D9}">
          <dgm14:cNvPr xmlns:dgm14="http://schemas.microsoft.com/office/drawing/2010/diagram" id="0" name="" descr="- Understands how disability impacts on the whole organisation &#10;&#10;- Anticipates and removes barriers for groups &#10;&#10;- Makes adjustments for individuals&#10;&#10;- Does not make assumptions based on medical labels &#10;"/>
        </a:ext>
      </dgm:extLst>
    </dgm:pt>
    <dgm:pt modelId="{F4CA0B5D-B249-4734-A1F6-6B893D04D940}" type="parTrans" cxnId="{9B41D11E-3B9E-4484-AE11-BBDC45A2A8F0}">
      <dgm:prSet/>
      <dgm:spPr/>
      <dgm:t>
        <a:bodyPr/>
        <a:lstStyle/>
        <a:p>
          <a:endParaRPr lang="en-GB"/>
        </a:p>
      </dgm:t>
    </dgm:pt>
    <dgm:pt modelId="{5BBE99AB-1FEE-48FD-8481-F119298EEB4A}" type="sibTrans" cxnId="{9B41D11E-3B9E-4484-AE11-BBDC45A2A8F0}">
      <dgm:prSet/>
      <dgm:spPr/>
      <dgm:t>
        <a:bodyPr/>
        <a:lstStyle/>
        <a:p>
          <a:endParaRPr lang="en-GB"/>
        </a:p>
      </dgm:t>
    </dgm:pt>
    <dgm:pt modelId="{BAF0F982-BA1C-4456-891E-60FC38B0DD70}" type="pres">
      <dgm:prSet presAssocID="{3507512C-B6C8-4832-8C0B-CED4E9933080}" presName="outerComposite" presStyleCnt="0">
        <dgm:presLayoutVars>
          <dgm:chMax val="5"/>
          <dgm:dir/>
          <dgm:resizeHandles val="exact"/>
        </dgm:presLayoutVars>
      </dgm:prSet>
      <dgm:spPr/>
    </dgm:pt>
    <dgm:pt modelId="{D30E4A18-0EC2-4F73-ADCF-B274ABDCA1F1}" type="pres">
      <dgm:prSet presAssocID="{3507512C-B6C8-4832-8C0B-CED4E9933080}" presName="dummyMaxCanvas" presStyleCnt="0">
        <dgm:presLayoutVars/>
      </dgm:prSet>
      <dgm:spPr/>
    </dgm:pt>
    <dgm:pt modelId="{86165BC6-0029-4F93-B02E-C99F77825A94}" type="pres">
      <dgm:prSet presAssocID="{3507512C-B6C8-4832-8C0B-CED4E9933080}" presName="FourNodes_1" presStyleLbl="node1" presStyleIdx="0" presStyleCnt="4">
        <dgm:presLayoutVars>
          <dgm:bulletEnabled val="1"/>
        </dgm:presLayoutVars>
      </dgm:prSet>
      <dgm:spPr/>
    </dgm:pt>
    <dgm:pt modelId="{7DCD942B-3922-4782-99E5-250AD5D35A7E}" type="pres">
      <dgm:prSet presAssocID="{3507512C-B6C8-4832-8C0B-CED4E9933080}" presName="FourNodes_2" presStyleLbl="node1" presStyleIdx="1" presStyleCnt="4">
        <dgm:presLayoutVars>
          <dgm:bulletEnabled val="1"/>
        </dgm:presLayoutVars>
      </dgm:prSet>
      <dgm:spPr/>
    </dgm:pt>
    <dgm:pt modelId="{BA9ED9D4-1EA6-4A57-8CCF-1CC305D36C70}" type="pres">
      <dgm:prSet presAssocID="{3507512C-B6C8-4832-8C0B-CED4E9933080}" presName="FourNodes_3" presStyleLbl="node1" presStyleIdx="2" presStyleCnt="4">
        <dgm:presLayoutVars>
          <dgm:bulletEnabled val="1"/>
        </dgm:presLayoutVars>
      </dgm:prSet>
      <dgm:spPr/>
    </dgm:pt>
    <dgm:pt modelId="{3B829468-4800-4346-94E0-AFBDB8A3AA81}" type="pres">
      <dgm:prSet presAssocID="{3507512C-B6C8-4832-8C0B-CED4E9933080}" presName="FourNodes_4" presStyleLbl="node1" presStyleIdx="3" presStyleCnt="4">
        <dgm:presLayoutVars>
          <dgm:bulletEnabled val="1"/>
        </dgm:presLayoutVars>
      </dgm:prSet>
      <dgm:spPr/>
    </dgm:pt>
    <dgm:pt modelId="{6D91A223-6DF4-4D62-A8DE-C9360A2A16E3}" type="pres">
      <dgm:prSet presAssocID="{3507512C-B6C8-4832-8C0B-CED4E9933080}" presName="FourConn_1-2" presStyleLbl="fgAccFollowNode1" presStyleIdx="0" presStyleCnt="3">
        <dgm:presLayoutVars>
          <dgm:bulletEnabled val="1"/>
        </dgm:presLayoutVars>
      </dgm:prSet>
      <dgm:spPr/>
    </dgm:pt>
    <dgm:pt modelId="{0A4A6E8F-6FB8-4516-A9A1-AA6222C5B40D}" type="pres">
      <dgm:prSet presAssocID="{3507512C-B6C8-4832-8C0B-CED4E9933080}" presName="FourConn_2-3" presStyleLbl="fgAccFollowNode1" presStyleIdx="1" presStyleCnt="3">
        <dgm:presLayoutVars>
          <dgm:bulletEnabled val="1"/>
        </dgm:presLayoutVars>
      </dgm:prSet>
      <dgm:spPr/>
    </dgm:pt>
    <dgm:pt modelId="{BAEE9504-756E-4EE5-9793-0ACABCFD21AD}" type="pres">
      <dgm:prSet presAssocID="{3507512C-B6C8-4832-8C0B-CED4E9933080}" presName="FourConn_3-4" presStyleLbl="fgAccFollowNode1" presStyleIdx="2" presStyleCnt="3">
        <dgm:presLayoutVars>
          <dgm:bulletEnabled val="1"/>
        </dgm:presLayoutVars>
      </dgm:prSet>
      <dgm:spPr/>
    </dgm:pt>
    <dgm:pt modelId="{50ED2E8C-2617-43E3-8D6E-75A929F072F7}" type="pres">
      <dgm:prSet presAssocID="{3507512C-B6C8-4832-8C0B-CED4E9933080}" presName="FourNodes_1_text" presStyleLbl="node1" presStyleIdx="3" presStyleCnt="4">
        <dgm:presLayoutVars>
          <dgm:bulletEnabled val="1"/>
        </dgm:presLayoutVars>
      </dgm:prSet>
      <dgm:spPr/>
    </dgm:pt>
    <dgm:pt modelId="{8B6661CA-336F-488A-BE81-5BF1E78C3688}" type="pres">
      <dgm:prSet presAssocID="{3507512C-B6C8-4832-8C0B-CED4E9933080}" presName="FourNodes_2_text" presStyleLbl="node1" presStyleIdx="3" presStyleCnt="4">
        <dgm:presLayoutVars>
          <dgm:bulletEnabled val="1"/>
        </dgm:presLayoutVars>
      </dgm:prSet>
      <dgm:spPr/>
    </dgm:pt>
    <dgm:pt modelId="{8EB06FD0-F5E4-4B09-BA5C-5ADFEB6609EC}" type="pres">
      <dgm:prSet presAssocID="{3507512C-B6C8-4832-8C0B-CED4E9933080}" presName="FourNodes_3_text" presStyleLbl="node1" presStyleIdx="3" presStyleCnt="4">
        <dgm:presLayoutVars>
          <dgm:bulletEnabled val="1"/>
        </dgm:presLayoutVars>
      </dgm:prSet>
      <dgm:spPr/>
    </dgm:pt>
    <dgm:pt modelId="{7E66A6F8-3C4E-46BB-B373-9998FDC387CF}" type="pres">
      <dgm:prSet presAssocID="{3507512C-B6C8-4832-8C0B-CED4E9933080}" presName="FourNodes_4_text" presStyleLbl="node1" presStyleIdx="3" presStyleCnt="4">
        <dgm:presLayoutVars>
          <dgm:bulletEnabled val="1"/>
        </dgm:presLayoutVars>
      </dgm:prSet>
      <dgm:spPr/>
    </dgm:pt>
  </dgm:ptLst>
  <dgm:cxnLst>
    <dgm:cxn modelId="{AC59BF09-284E-40E3-B5BB-FA5D1D53CA95}" type="presOf" srcId="{735350FB-F35B-4683-A09C-1DFEC1466A30}" destId="{8B6661CA-336F-488A-BE81-5BF1E78C3688}" srcOrd="1" destOrd="0" presId="urn:microsoft.com/office/officeart/2005/8/layout/vProcess5"/>
    <dgm:cxn modelId="{20030A15-7CA5-4E48-9C6F-B0B4793A2E3E}" type="presOf" srcId="{B5C4E00D-600B-414A-BD05-5C551EA5CDE4}" destId="{7E66A6F8-3C4E-46BB-B373-9998FDC387CF}" srcOrd="1" destOrd="0" presId="urn:microsoft.com/office/officeart/2005/8/layout/vProcess5"/>
    <dgm:cxn modelId="{4118C01A-CF53-489C-A28D-6F3266923CB1}" type="presOf" srcId="{B62D5827-3E02-4070-A136-0F78177960FF}" destId="{50ED2E8C-2617-43E3-8D6E-75A929F072F7}" srcOrd="1" destOrd="0" presId="urn:microsoft.com/office/officeart/2005/8/layout/vProcess5"/>
    <dgm:cxn modelId="{8C82911B-9277-4833-A432-8BDFB212D996}" type="presOf" srcId="{89718BAF-8CA1-4F21-9AFD-F76ACF20B1BA}" destId="{BAEE9504-756E-4EE5-9793-0ACABCFD21AD}" srcOrd="0" destOrd="0" presId="urn:microsoft.com/office/officeart/2005/8/layout/vProcess5"/>
    <dgm:cxn modelId="{9B41D11E-3B9E-4484-AE11-BBDC45A2A8F0}" srcId="{3507512C-B6C8-4832-8C0B-CED4E9933080}" destId="{B5C4E00D-600B-414A-BD05-5C551EA5CDE4}" srcOrd="3" destOrd="0" parTransId="{F4CA0B5D-B249-4734-A1F6-6B893D04D940}" sibTransId="{5BBE99AB-1FEE-48FD-8481-F119298EEB4A}"/>
    <dgm:cxn modelId="{81F5BC29-E57B-4B87-A3DD-1AEF426BD2DC}" srcId="{3507512C-B6C8-4832-8C0B-CED4E9933080}" destId="{735350FB-F35B-4683-A09C-1DFEC1466A30}" srcOrd="1" destOrd="0" parTransId="{7B23CD44-253C-4F24-9D6A-D2D843772657}" sibTransId="{22E0EA9D-59BF-4606-91F8-B5F702B1B1C1}"/>
    <dgm:cxn modelId="{96A18432-AE98-4FAC-BC83-18D0E039AC2F}" type="presOf" srcId="{735350FB-F35B-4683-A09C-1DFEC1466A30}" destId="{7DCD942B-3922-4782-99E5-250AD5D35A7E}" srcOrd="0" destOrd="0" presId="urn:microsoft.com/office/officeart/2005/8/layout/vProcess5"/>
    <dgm:cxn modelId="{E6B61334-DCEC-466D-B5E4-EE254E4A5D1A}" type="presOf" srcId="{AF31226E-1E41-4346-AFF4-D17163EB71A0}" destId="{6D91A223-6DF4-4D62-A8DE-C9360A2A16E3}" srcOrd="0" destOrd="0" presId="urn:microsoft.com/office/officeart/2005/8/layout/vProcess5"/>
    <dgm:cxn modelId="{2D9D6B41-0488-4A00-AD3C-DBAAF6BE3C55}" type="presOf" srcId="{B5C4E00D-600B-414A-BD05-5C551EA5CDE4}" destId="{3B829468-4800-4346-94E0-AFBDB8A3AA81}" srcOrd="0" destOrd="0" presId="urn:microsoft.com/office/officeart/2005/8/layout/vProcess5"/>
    <dgm:cxn modelId="{8E9F8366-EE9F-4BF6-AC06-88C3A204AFE1}" type="presOf" srcId="{2876A61E-31D8-40AD-9BEE-19A2ADF054F9}" destId="{8EB06FD0-F5E4-4B09-BA5C-5ADFEB6609EC}" srcOrd="1" destOrd="0" presId="urn:microsoft.com/office/officeart/2005/8/layout/vProcess5"/>
    <dgm:cxn modelId="{B9198C78-0972-430C-955A-96A508D9C54D}" srcId="{3507512C-B6C8-4832-8C0B-CED4E9933080}" destId="{2876A61E-31D8-40AD-9BEE-19A2ADF054F9}" srcOrd="2" destOrd="0" parTransId="{E5F1AE4C-60DF-4B15-8E37-D72E5D22C0DA}" sibTransId="{89718BAF-8CA1-4F21-9AFD-F76ACF20B1BA}"/>
    <dgm:cxn modelId="{1AB3815A-6923-4873-95C7-6FA9BF5F919A}" type="presOf" srcId="{22E0EA9D-59BF-4606-91F8-B5F702B1B1C1}" destId="{0A4A6E8F-6FB8-4516-A9A1-AA6222C5B40D}" srcOrd="0" destOrd="0" presId="urn:microsoft.com/office/officeart/2005/8/layout/vProcess5"/>
    <dgm:cxn modelId="{79512A89-0690-4450-96DF-4D1F1CE3CBA7}" type="presOf" srcId="{B62D5827-3E02-4070-A136-0F78177960FF}" destId="{86165BC6-0029-4F93-B02E-C99F77825A94}" srcOrd="0" destOrd="0" presId="urn:microsoft.com/office/officeart/2005/8/layout/vProcess5"/>
    <dgm:cxn modelId="{D81960BC-0354-4829-8632-B024EFD1E707}" type="presOf" srcId="{3507512C-B6C8-4832-8C0B-CED4E9933080}" destId="{BAF0F982-BA1C-4456-891E-60FC38B0DD70}" srcOrd="0" destOrd="0" presId="urn:microsoft.com/office/officeart/2005/8/layout/vProcess5"/>
    <dgm:cxn modelId="{4FB495BE-240A-4877-8CD8-BAE5BD8A3D3E}" srcId="{3507512C-B6C8-4832-8C0B-CED4E9933080}" destId="{B62D5827-3E02-4070-A136-0F78177960FF}" srcOrd="0" destOrd="0" parTransId="{22B80D1F-7AFF-466B-B115-C01D1D2CC1AD}" sibTransId="{AF31226E-1E41-4346-AFF4-D17163EB71A0}"/>
    <dgm:cxn modelId="{EC887CD9-B77D-4B89-B524-CF45DBAB2DD5}" type="presOf" srcId="{2876A61E-31D8-40AD-9BEE-19A2ADF054F9}" destId="{BA9ED9D4-1EA6-4A57-8CCF-1CC305D36C70}" srcOrd="0" destOrd="0" presId="urn:microsoft.com/office/officeart/2005/8/layout/vProcess5"/>
    <dgm:cxn modelId="{B315FFD5-82DA-417D-B7AE-E8144B93124D}" type="presParOf" srcId="{BAF0F982-BA1C-4456-891E-60FC38B0DD70}" destId="{D30E4A18-0EC2-4F73-ADCF-B274ABDCA1F1}" srcOrd="0" destOrd="0" presId="urn:microsoft.com/office/officeart/2005/8/layout/vProcess5"/>
    <dgm:cxn modelId="{F43AC10B-7563-49B0-AC47-5F2EE06E4ECE}" type="presParOf" srcId="{BAF0F982-BA1C-4456-891E-60FC38B0DD70}" destId="{86165BC6-0029-4F93-B02E-C99F77825A94}" srcOrd="1" destOrd="0" presId="urn:microsoft.com/office/officeart/2005/8/layout/vProcess5"/>
    <dgm:cxn modelId="{3AA745AB-0365-48A0-AD22-2AE622C95F4F}" type="presParOf" srcId="{BAF0F982-BA1C-4456-891E-60FC38B0DD70}" destId="{7DCD942B-3922-4782-99E5-250AD5D35A7E}" srcOrd="2" destOrd="0" presId="urn:microsoft.com/office/officeart/2005/8/layout/vProcess5"/>
    <dgm:cxn modelId="{CF7B2030-AEA5-498C-A86E-22E4D3FA00DF}" type="presParOf" srcId="{BAF0F982-BA1C-4456-891E-60FC38B0DD70}" destId="{BA9ED9D4-1EA6-4A57-8CCF-1CC305D36C70}" srcOrd="3" destOrd="0" presId="urn:microsoft.com/office/officeart/2005/8/layout/vProcess5"/>
    <dgm:cxn modelId="{63B60411-62A2-4D3A-9893-91BE7E3C7727}" type="presParOf" srcId="{BAF0F982-BA1C-4456-891E-60FC38B0DD70}" destId="{3B829468-4800-4346-94E0-AFBDB8A3AA81}" srcOrd="4" destOrd="0" presId="urn:microsoft.com/office/officeart/2005/8/layout/vProcess5"/>
    <dgm:cxn modelId="{30295BC4-62A8-4B7F-8EFA-46E1307B6A3D}" type="presParOf" srcId="{BAF0F982-BA1C-4456-891E-60FC38B0DD70}" destId="{6D91A223-6DF4-4D62-A8DE-C9360A2A16E3}" srcOrd="5" destOrd="0" presId="urn:microsoft.com/office/officeart/2005/8/layout/vProcess5"/>
    <dgm:cxn modelId="{C05A1ACE-762F-46D7-847F-583626CE34D3}" type="presParOf" srcId="{BAF0F982-BA1C-4456-891E-60FC38B0DD70}" destId="{0A4A6E8F-6FB8-4516-A9A1-AA6222C5B40D}" srcOrd="6" destOrd="0" presId="urn:microsoft.com/office/officeart/2005/8/layout/vProcess5"/>
    <dgm:cxn modelId="{BB7F0773-CD13-44B3-9188-BF8B305D36BC}" type="presParOf" srcId="{BAF0F982-BA1C-4456-891E-60FC38B0DD70}" destId="{BAEE9504-756E-4EE5-9793-0ACABCFD21AD}" srcOrd="7" destOrd="0" presId="urn:microsoft.com/office/officeart/2005/8/layout/vProcess5"/>
    <dgm:cxn modelId="{CD24618C-5283-4A56-B258-AF87A11F393B}" type="presParOf" srcId="{BAF0F982-BA1C-4456-891E-60FC38B0DD70}" destId="{50ED2E8C-2617-43E3-8D6E-75A929F072F7}" srcOrd="8" destOrd="0" presId="urn:microsoft.com/office/officeart/2005/8/layout/vProcess5"/>
    <dgm:cxn modelId="{B6AD9FB8-6407-47EE-B514-490DE41441E8}" type="presParOf" srcId="{BAF0F982-BA1C-4456-891E-60FC38B0DD70}" destId="{8B6661CA-336F-488A-BE81-5BF1E78C3688}" srcOrd="9" destOrd="0" presId="urn:microsoft.com/office/officeart/2005/8/layout/vProcess5"/>
    <dgm:cxn modelId="{26CAF9D3-2C7C-4647-B3A1-F39C3D410AE8}" type="presParOf" srcId="{BAF0F982-BA1C-4456-891E-60FC38B0DD70}" destId="{8EB06FD0-F5E4-4B09-BA5C-5ADFEB6609EC}" srcOrd="10" destOrd="0" presId="urn:microsoft.com/office/officeart/2005/8/layout/vProcess5"/>
    <dgm:cxn modelId="{EFCBBA41-48B8-4426-ACAD-68821F1AB278}" type="presParOf" srcId="{BAF0F982-BA1C-4456-891E-60FC38B0DD70}" destId="{7E66A6F8-3C4E-46BB-B373-9998FDC387C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5BC6-0029-4F93-B02E-C99F77825A94}">
      <dsp:nvSpPr>
        <dsp:cNvPr id="0" name=""/>
        <dsp:cNvSpPr/>
      </dsp:nvSpPr>
      <dsp:spPr>
        <a:xfrm>
          <a:off x="0" y="0"/>
          <a:ext cx="4876800" cy="7603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2"/>
              </a:solidFill>
            </a:rPr>
            <a:t>Understands how disability impacts on the whole organisation </a:t>
          </a:r>
        </a:p>
      </dsp:txBody>
      <dsp:txXfrm>
        <a:off x="22269" y="22269"/>
        <a:ext cx="3992108" cy="715782"/>
      </dsp:txXfrm>
    </dsp:sp>
    <dsp:sp modelId="{7DCD942B-3922-4782-99E5-250AD5D35A7E}">
      <dsp:nvSpPr>
        <dsp:cNvPr id="0" name=""/>
        <dsp:cNvSpPr/>
      </dsp:nvSpPr>
      <dsp:spPr>
        <a:xfrm>
          <a:off x="408432" y="898560"/>
          <a:ext cx="4876800" cy="7603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2"/>
              </a:solidFill>
            </a:rPr>
            <a:t>Anticipates and removes barriers for groups </a:t>
          </a:r>
        </a:p>
      </dsp:txBody>
      <dsp:txXfrm>
        <a:off x="430701" y="920829"/>
        <a:ext cx="3929621" cy="715782"/>
      </dsp:txXfrm>
    </dsp:sp>
    <dsp:sp modelId="{BA9ED9D4-1EA6-4A57-8CCF-1CC305D36C70}">
      <dsp:nvSpPr>
        <dsp:cNvPr id="0" name=""/>
        <dsp:cNvSpPr/>
      </dsp:nvSpPr>
      <dsp:spPr>
        <a:xfrm>
          <a:off x="810768" y="1797120"/>
          <a:ext cx="4876800" cy="7603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2"/>
              </a:solidFill>
            </a:rPr>
            <a:t>Makes adjustments for individuals</a:t>
          </a:r>
        </a:p>
      </dsp:txBody>
      <dsp:txXfrm>
        <a:off x="833037" y="1819389"/>
        <a:ext cx="3935718" cy="715782"/>
      </dsp:txXfrm>
    </dsp:sp>
    <dsp:sp modelId="{3B829468-4800-4346-94E0-AFBDB8A3AA81}">
      <dsp:nvSpPr>
        <dsp:cNvPr id="0" name=""/>
        <dsp:cNvSpPr/>
      </dsp:nvSpPr>
      <dsp:spPr>
        <a:xfrm>
          <a:off x="1219200" y="2695680"/>
          <a:ext cx="4876800" cy="7603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chemeClr val="bg2"/>
              </a:solidFill>
            </a:rPr>
            <a:t>Does not make assumptions based on medical labels </a:t>
          </a:r>
        </a:p>
      </dsp:txBody>
      <dsp:txXfrm>
        <a:off x="1241469" y="2717949"/>
        <a:ext cx="3929621" cy="715782"/>
      </dsp:txXfrm>
    </dsp:sp>
    <dsp:sp modelId="{6D91A223-6DF4-4D62-A8DE-C9360A2A16E3}">
      <dsp:nvSpPr>
        <dsp:cNvPr id="0" name=""/>
        <dsp:cNvSpPr/>
      </dsp:nvSpPr>
      <dsp:spPr>
        <a:xfrm>
          <a:off x="4382592" y="582336"/>
          <a:ext cx="494208" cy="49420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493789" y="582336"/>
        <a:ext cx="271814" cy="371892"/>
      </dsp:txXfrm>
    </dsp:sp>
    <dsp:sp modelId="{0A4A6E8F-6FB8-4516-A9A1-AA6222C5B40D}">
      <dsp:nvSpPr>
        <dsp:cNvPr id="0" name=""/>
        <dsp:cNvSpPr/>
      </dsp:nvSpPr>
      <dsp:spPr>
        <a:xfrm>
          <a:off x="4791024" y="1480895"/>
          <a:ext cx="494208" cy="49420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902221" y="1480895"/>
        <a:ext cx="271814" cy="371892"/>
      </dsp:txXfrm>
    </dsp:sp>
    <dsp:sp modelId="{BAEE9504-756E-4EE5-9793-0ACABCFD21AD}">
      <dsp:nvSpPr>
        <dsp:cNvPr id="0" name=""/>
        <dsp:cNvSpPr/>
      </dsp:nvSpPr>
      <dsp:spPr>
        <a:xfrm>
          <a:off x="5193360" y="2379456"/>
          <a:ext cx="494208" cy="494208"/>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304557" y="2379456"/>
        <a:ext cx="271814" cy="3718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2210E6F-9B59-0B48-90D5-EEC9ECA3106A}" type="datetimeFigureOut">
              <a:rPr lang="en-US"/>
              <a:pPr>
                <a:defRPr/>
              </a:pPr>
              <a:t>10/13/2020</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0B59C55-8AC3-134B-9445-B440425FAC99}" type="slidenum">
              <a:rPr lang="en-US"/>
              <a:pPr>
                <a:defRPr/>
              </a:pPr>
              <a:t>‹#›</a:t>
            </a:fld>
            <a:endParaRPr lang="en-US"/>
          </a:p>
        </p:txBody>
      </p:sp>
    </p:spTree>
    <p:extLst>
      <p:ext uri="{BB962C8B-B14F-4D97-AF65-F5344CB8AC3E}">
        <p14:creationId xmlns:p14="http://schemas.microsoft.com/office/powerpoint/2010/main" val="1957374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F2163D6-8D90-1847-86D7-55AC83B2483C}" type="datetimeFigureOut">
              <a:rPr lang="en-GB"/>
              <a:pPr>
                <a:defRPr/>
              </a:pPr>
              <a:t>13/10/2020</a:t>
            </a:fld>
            <a:endParaRPr lang="en-GB"/>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B38F51C-425B-3F49-81C0-5432749290BF}" type="slidenum">
              <a:rPr lang="en-GB"/>
              <a:pPr>
                <a:defRPr/>
              </a:pPr>
              <a:t>‹#›</a:t>
            </a:fld>
            <a:endParaRPr lang="en-GB"/>
          </a:p>
        </p:txBody>
      </p:sp>
    </p:spTree>
    <p:extLst>
      <p:ext uri="{BB962C8B-B14F-4D97-AF65-F5344CB8AC3E}">
        <p14:creationId xmlns:p14="http://schemas.microsoft.com/office/powerpoint/2010/main" val="3511778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38F51C-425B-3F49-81C0-5432749290BF}" type="slidenum">
              <a:rPr lang="en-GB" smtClean="0"/>
              <a:pPr>
                <a:defRPr/>
              </a:pPr>
              <a:t>2</a:t>
            </a:fld>
            <a:endParaRPr lang="en-GB"/>
          </a:p>
        </p:txBody>
      </p:sp>
    </p:spTree>
    <p:extLst>
      <p:ext uri="{BB962C8B-B14F-4D97-AF65-F5344CB8AC3E}">
        <p14:creationId xmlns:p14="http://schemas.microsoft.com/office/powerpoint/2010/main" val="328881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We represent around 300 organisations that employ 15% of the UK workforce and about 8 million people globally.</a:t>
            </a:r>
          </a:p>
          <a:p>
            <a:endParaRPr lang="en-GB" dirty="0"/>
          </a:p>
        </p:txBody>
      </p:sp>
      <p:sp>
        <p:nvSpPr>
          <p:cNvPr id="4" name="Slide Number Placeholder 3"/>
          <p:cNvSpPr>
            <a:spLocks noGrp="1"/>
          </p:cNvSpPr>
          <p:nvPr>
            <p:ph type="sldNum" sz="quarter" idx="10"/>
          </p:nvPr>
        </p:nvSpPr>
        <p:spPr/>
        <p:txBody>
          <a:bodyPr/>
          <a:lstStyle/>
          <a:p>
            <a:fld id="{3DED84E8-D3BC-40F9-A8C7-60A13CA92E3A}" type="slidenum">
              <a:rPr lang="en-GB" altLang="en-US" smtClean="0"/>
              <a:pPr/>
              <a:t>3</a:t>
            </a:fld>
            <a:endParaRPr lang="en-GB" altLang="en-US"/>
          </a:p>
        </p:txBody>
      </p:sp>
    </p:spTree>
    <p:extLst>
      <p:ext uri="{BB962C8B-B14F-4D97-AF65-F5344CB8AC3E}">
        <p14:creationId xmlns:p14="http://schemas.microsoft.com/office/powerpoint/2010/main" val="340496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200" dirty="0"/>
              <a:t>Our leading business inclusion Advice Service provide a responsive space for any professional working on any aspect of disability inclusion to talk through ideas, trouble shoot, and get case support on the disability related challenges in their business.</a:t>
            </a:r>
          </a:p>
          <a:p>
            <a:pPr>
              <a:spcAft>
                <a:spcPts val="600"/>
              </a:spcAft>
            </a:pPr>
            <a:endParaRPr lang="en-GB" sz="1200" dirty="0"/>
          </a:p>
          <a:p>
            <a:pPr marL="0" marR="0" lvl="0" indent="0" algn="l" defTabSz="914400" rtl="0" eaLnBrk="0" fontAlgn="base" latinLnBrk="0" hangingPunct="0">
              <a:lnSpc>
                <a:spcPct val="100000"/>
              </a:lnSpc>
              <a:spcBef>
                <a:spcPct val="30000"/>
              </a:spcBef>
              <a:spcAft>
                <a:spcPts val="600"/>
              </a:spcAft>
              <a:buClrTx/>
              <a:buSzTx/>
              <a:buFontTx/>
              <a:buNone/>
              <a:tabLst/>
              <a:defRPr/>
            </a:pPr>
            <a:r>
              <a:rPr lang="en-GB" sz="1200" dirty="0"/>
              <a:t>Our events, sector networks, and subject task groups bring together professionals with shared interests to learn from one another, share insight, and collaborate on projects.</a:t>
            </a:r>
          </a:p>
          <a:p>
            <a:pPr>
              <a:spcAft>
                <a:spcPts val="600"/>
              </a:spcAft>
            </a:pP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BB38F51C-425B-3F49-81C0-5432749290BF}" type="slidenum">
              <a:rPr lang="en-GB" smtClean="0"/>
              <a:pPr>
                <a:defRPr/>
              </a:pPr>
              <a:t>4</a:t>
            </a:fld>
            <a:endParaRPr lang="en-GB"/>
          </a:p>
        </p:txBody>
      </p:sp>
    </p:spTree>
    <p:extLst>
      <p:ext uri="{BB962C8B-B14F-4D97-AF65-F5344CB8AC3E}">
        <p14:creationId xmlns:p14="http://schemas.microsoft.com/office/powerpoint/2010/main" val="186192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Our events, sector networks, and subject task groups bring together professionals with shared interests to learn from one another, share insight, and collaborate on projects.</a:t>
            </a:r>
          </a:p>
          <a:p>
            <a:endParaRPr lang="en-GB" dirty="0"/>
          </a:p>
          <a:p>
            <a:r>
              <a:rPr lang="en-GB" sz="1200" dirty="0"/>
              <a:t>Our community of businesses, thought leaders, and disabled people develop research which influences policy development. </a:t>
            </a:r>
          </a:p>
          <a:p>
            <a:endParaRPr lang="en-GB" sz="1200" dirty="0"/>
          </a:p>
          <a:p>
            <a:r>
              <a:rPr lang="en-GB" sz="1200" dirty="0"/>
              <a:t>The role of our policy related research is to generate original insight from our unique position as the body who link disabled people, business, and Government.</a:t>
            </a:r>
          </a:p>
          <a:p>
            <a:endParaRPr lang="en-GB" dirty="0"/>
          </a:p>
        </p:txBody>
      </p:sp>
      <p:sp>
        <p:nvSpPr>
          <p:cNvPr id="4" name="Slide Number Placeholder 3"/>
          <p:cNvSpPr>
            <a:spLocks noGrp="1"/>
          </p:cNvSpPr>
          <p:nvPr>
            <p:ph type="sldNum" sz="quarter" idx="5"/>
          </p:nvPr>
        </p:nvSpPr>
        <p:spPr/>
        <p:txBody>
          <a:bodyPr/>
          <a:lstStyle/>
          <a:p>
            <a:pPr>
              <a:defRPr/>
            </a:pPr>
            <a:fld id="{BB38F51C-425B-3F49-81C0-5432749290BF}" type="slidenum">
              <a:rPr lang="en-GB" smtClean="0"/>
              <a:pPr>
                <a:defRPr/>
              </a:pPr>
              <a:t>5</a:t>
            </a:fld>
            <a:endParaRPr lang="en-GB"/>
          </a:p>
        </p:txBody>
      </p:sp>
    </p:spTree>
    <p:extLst>
      <p:ext uri="{BB962C8B-B14F-4D97-AF65-F5344CB8AC3E}">
        <p14:creationId xmlns:p14="http://schemas.microsoft.com/office/powerpoint/2010/main" val="3761148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3571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Business Disability Forum logo" title="Business Disability Forum"/>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255720" y="360363"/>
            <a:ext cx="161422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p:cNvSpPr txBox="1">
            <a:spLocks noChangeArrowheads="1"/>
          </p:cNvSpPr>
          <p:nvPr/>
        </p:nvSpPr>
        <p:spPr bwMode="auto">
          <a:xfrm>
            <a:off x="9075738" y="28114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en-US" sz="1800"/>
          </a:p>
        </p:txBody>
      </p:sp>
      <p:sp>
        <p:nvSpPr>
          <p:cNvPr id="2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22"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
        <p:nvSpPr>
          <p:cNvPr id="3" name="Title 2"/>
          <p:cNvSpPr>
            <a:spLocks noGrp="1"/>
          </p:cNvSpPr>
          <p:nvPr>
            <p:ph type="title"/>
          </p:nvPr>
        </p:nvSpPr>
        <p:spPr>
          <a:xfrm>
            <a:off x="272606" y="1995686"/>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2805970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230188" y="1317625"/>
            <a:ext cx="7286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9600" b="1">
                <a:solidFill>
                  <a:srgbClr val="FFFFFF"/>
                </a:solidFill>
                <a:latin typeface="Helvetica" charset="0"/>
                <a:cs typeface="Helvetica" charset="0"/>
              </a:rPr>
              <a:t>“</a:t>
            </a:r>
          </a:p>
        </p:txBody>
      </p:sp>
      <p:pic>
        <p:nvPicPr>
          <p:cNvPr id="8" name="Picture 10"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2D94322-AD96-6C4B-B349-B3E6D5BF94A2}"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sp>
        <p:nvSpPr>
          <p:cNvPr id="17" name="Text Placeholder 16"/>
          <p:cNvSpPr>
            <a:spLocks noGrp="1"/>
          </p:cNvSpPr>
          <p:nvPr>
            <p:ph type="body" sz="quarter" idx="10"/>
          </p:nvPr>
        </p:nvSpPr>
        <p:spPr>
          <a:xfrm>
            <a:off x="860867" y="211826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9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11535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121581"/>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12300962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35616E6-9AB2-0E49-80E6-BD2E9CB4C334}"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sp>
        <p:nvSpPr>
          <p:cNvPr id="2" name="Title 1"/>
          <p:cNvSpPr>
            <a:spLocks noGrp="1"/>
          </p:cNvSpPr>
          <p:nvPr>
            <p:ph type="title"/>
          </p:nvPr>
        </p:nvSpPr>
        <p:spPr/>
        <p:txBody>
          <a:bodyPr/>
          <a:lstStyle>
            <a:lvl1pPr>
              <a:lnSpc>
                <a:spcPct val="90000"/>
              </a:lnSpc>
              <a:defRPr baseline="0">
                <a:solidFill>
                  <a:schemeClr val="accent3">
                    <a:lumMod val="20000"/>
                    <a:lumOff val="80000"/>
                  </a:schemeClr>
                </a:solidFill>
              </a:defRPr>
            </a:lvl1pPr>
          </a:lstStyle>
          <a:p>
            <a:r>
              <a:rPr lang="en-GB"/>
              <a:t>Click to edit Master title style</a:t>
            </a:r>
            <a:endParaRPr lang="en-US" dirty="0"/>
          </a:p>
        </p:txBody>
      </p:sp>
      <p:sp>
        <p:nvSpPr>
          <p:cNvPr id="14"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432458"/>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309563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90000"/>
              </a:lnSpc>
              <a:defRPr sz="3200"/>
            </a:lvl1pPr>
          </a:lstStyle>
          <a:p>
            <a:r>
              <a:rPr lang="en-GB"/>
              <a:t>Click to edit Master title style</a:t>
            </a:r>
            <a:endParaRPr lang="en-US" dirty="0"/>
          </a:p>
        </p:txBody>
      </p:sp>
      <p:sp>
        <p:nvSpPr>
          <p:cNvPr id="4" name="Picture Placeholder 3"/>
          <p:cNvSpPr>
            <a:spLocks noGrp="1"/>
          </p:cNvSpPr>
          <p:nvPr>
            <p:ph type="pic" sz="quarter" idx="10"/>
          </p:nvPr>
        </p:nvSpPr>
        <p:spPr>
          <a:xfrm>
            <a:off x="539552"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9" name="Picture Placeholder 3"/>
          <p:cNvSpPr>
            <a:spLocks noGrp="1"/>
          </p:cNvSpPr>
          <p:nvPr>
            <p:ph type="pic" sz="quarter" idx="15"/>
          </p:nvPr>
        </p:nvSpPr>
        <p:spPr>
          <a:xfrm>
            <a:off x="262778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0" name="Picture Placeholder 3"/>
          <p:cNvSpPr>
            <a:spLocks noGrp="1"/>
          </p:cNvSpPr>
          <p:nvPr>
            <p:ph type="pic" sz="quarter" idx="16"/>
          </p:nvPr>
        </p:nvSpPr>
        <p:spPr>
          <a:xfrm>
            <a:off x="478802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1" name="Picture Placeholder 3"/>
          <p:cNvSpPr>
            <a:spLocks noGrp="1"/>
          </p:cNvSpPr>
          <p:nvPr>
            <p:ph type="pic" sz="quarter" idx="17"/>
          </p:nvPr>
        </p:nvSpPr>
        <p:spPr>
          <a:xfrm>
            <a:off x="6876256"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2" name="Picture Placeholder 3"/>
          <p:cNvSpPr>
            <a:spLocks noGrp="1"/>
          </p:cNvSpPr>
          <p:nvPr>
            <p:ph type="pic" sz="quarter" idx="18"/>
          </p:nvPr>
        </p:nvSpPr>
        <p:spPr>
          <a:xfrm>
            <a:off x="539552"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3" name="Picture Placeholder 3"/>
          <p:cNvSpPr>
            <a:spLocks noGrp="1"/>
          </p:cNvSpPr>
          <p:nvPr>
            <p:ph type="pic" sz="quarter" idx="19"/>
          </p:nvPr>
        </p:nvSpPr>
        <p:spPr>
          <a:xfrm>
            <a:off x="262778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4" name="Picture Placeholder 3"/>
          <p:cNvSpPr>
            <a:spLocks noGrp="1"/>
          </p:cNvSpPr>
          <p:nvPr>
            <p:ph type="pic" sz="quarter" idx="20"/>
          </p:nvPr>
        </p:nvSpPr>
        <p:spPr>
          <a:xfrm>
            <a:off x="478802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5" name="Picture Placeholder 3"/>
          <p:cNvSpPr>
            <a:spLocks noGrp="1"/>
          </p:cNvSpPr>
          <p:nvPr>
            <p:ph type="pic" sz="quarter" idx="21"/>
          </p:nvPr>
        </p:nvSpPr>
        <p:spPr>
          <a:xfrm>
            <a:off x="6876256"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35380661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sz="3200"/>
            </a:lvl1pPr>
          </a:lstStyle>
          <a:p>
            <a:r>
              <a:rPr lang="en-GB"/>
              <a:t>Click to edit Master title style</a:t>
            </a:r>
            <a:endParaRPr lang="en-US" dirty="0"/>
          </a:p>
        </p:txBody>
      </p:sp>
      <p:sp>
        <p:nvSpPr>
          <p:cNvPr id="4" name="Text Placeholder 3"/>
          <p:cNvSpPr>
            <a:spLocks noGrp="1"/>
          </p:cNvSpPr>
          <p:nvPr>
            <p:ph type="body" sz="quarter" idx="10"/>
          </p:nvPr>
        </p:nvSpPr>
        <p:spPr>
          <a:xfrm>
            <a:off x="266528" y="1664814"/>
            <a:ext cx="4753223" cy="2851624"/>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Picture Placeholder 5"/>
          <p:cNvSpPr>
            <a:spLocks noGrp="1"/>
          </p:cNvSpPr>
          <p:nvPr>
            <p:ph type="pic" sz="quarter" idx="11"/>
          </p:nvPr>
        </p:nvSpPr>
        <p:spPr>
          <a:xfrm>
            <a:off x="5292080" y="1664814"/>
            <a:ext cx="3585220" cy="2851624"/>
          </a:xfrm>
        </p:spPr>
        <p:txBody>
          <a:bodyPr rtlCol="0">
            <a:normAutofit/>
          </a:bodyPr>
          <a:lstStyle>
            <a:lvl1pPr marL="0" indent="0">
              <a:buNone/>
              <a:defRPr sz="2400" baseline="0"/>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36654538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3200"/>
            </a:lvl1pPr>
          </a:lstStyle>
          <a:p>
            <a:r>
              <a:rPr lang="en-GB"/>
              <a:t>Click to edit Master title style</a:t>
            </a:r>
            <a:endParaRPr lang="en-US" dirty="0"/>
          </a:p>
        </p:txBody>
      </p:sp>
      <p:sp>
        <p:nvSpPr>
          <p:cNvPr id="6" name="Picture Placeholder 5"/>
          <p:cNvSpPr>
            <a:spLocks noGrp="1"/>
          </p:cNvSpPr>
          <p:nvPr>
            <p:ph type="pic" sz="quarter" idx="11"/>
          </p:nvPr>
        </p:nvSpPr>
        <p:spPr>
          <a:xfrm>
            <a:off x="255588" y="1486717"/>
            <a:ext cx="8621712" cy="3163445"/>
          </a:xfrm>
        </p:spPr>
        <p:txBody>
          <a:bodyPr rtlCol="0">
            <a:normAutofit/>
          </a:bodyPr>
          <a:lstStyle>
            <a:lvl1pPr marL="0" indent="0">
              <a:buNone/>
              <a:defRPr sz="2400" baseline="0"/>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21087195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slide">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4D4F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588" y="3917950"/>
            <a:ext cx="14430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5113" y="268288"/>
            <a:ext cx="7416800" cy="830262"/>
          </a:xfrm>
          <a:prstGeom prst="rect">
            <a:avLst/>
          </a:prstGeom>
          <a:noFill/>
        </p:spPr>
        <p:txBody>
          <a:bodyPr lIns="0">
            <a:spAutoFit/>
          </a:bodyPr>
          <a:lstStyle/>
          <a:p>
            <a:pPr fontAlgn="auto">
              <a:spcBef>
                <a:spcPts val="0"/>
              </a:spcBef>
              <a:spcAft>
                <a:spcPts val="0"/>
              </a:spcAft>
              <a:defRPr/>
            </a:pPr>
            <a:r>
              <a:rPr lang="en-GB" sz="4800" b="1" spc="-150" dirty="0">
                <a:solidFill>
                  <a:srgbClr val="FFFFFF"/>
                </a:solidFill>
                <a:latin typeface="Century Gothic"/>
                <a:ea typeface="+mn-ea"/>
                <a:cs typeface="Century Gothic"/>
              </a:rPr>
              <a:t>Contact us</a:t>
            </a:r>
          </a:p>
        </p:txBody>
      </p:sp>
      <p:sp>
        <p:nvSpPr>
          <p:cNvPr id="5" name="TextBox 4"/>
          <p:cNvSpPr txBox="1"/>
          <p:nvPr/>
        </p:nvSpPr>
        <p:spPr>
          <a:xfrm>
            <a:off x="269875" y="1497013"/>
            <a:ext cx="8496300" cy="2308225"/>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cs typeface="+mn-cs"/>
              </a:rPr>
              <a:t>Business Disability Forum</a:t>
            </a:r>
          </a:p>
          <a:p>
            <a:pPr fontAlgn="auto">
              <a:spcBef>
                <a:spcPts val="0"/>
              </a:spcBef>
              <a:spcAft>
                <a:spcPts val="0"/>
              </a:spcAft>
              <a:defRPr/>
            </a:pPr>
            <a:r>
              <a:rPr lang="en-US" sz="2200" dirty="0" err="1">
                <a:solidFill>
                  <a:srgbClr val="FFFFFF"/>
                </a:solidFill>
                <a:latin typeface="+mn-lt"/>
                <a:ea typeface="+mn-ea"/>
                <a:cs typeface="+mn-cs"/>
              </a:rPr>
              <a:t>businessdisabilityforum.org.uk</a:t>
            </a:r>
            <a:endParaRPr lang="en-US" sz="2200" dirty="0">
              <a:solidFill>
                <a:srgbClr val="FFFFFF"/>
              </a:solidFill>
              <a:latin typeface="+mn-lt"/>
              <a:ea typeface="+mn-ea"/>
              <a:cs typeface="+mn-cs"/>
            </a:endParaRPr>
          </a:p>
          <a:p>
            <a:pPr fontAlgn="auto">
              <a:spcBef>
                <a:spcPts val="0"/>
              </a:spcBef>
              <a:spcAft>
                <a:spcPts val="0"/>
              </a:spcAft>
              <a:defRPr/>
            </a:pP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E: </a:t>
            </a:r>
            <a:r>
              <a:rPr lang="en-US" sz="2200" dirty="0" err="1">
                <a:solidFill>
                  <a:srgbClr val="FFFFFF"/>
                </a:solidFill>
                <a:latin typeface="+mn-lt"/>
                <a:ea typeface="+mn-ea"/>
                <a:cs typeface="+mn-cs"/>
              </a:rPr>
              <a:t>enquiries@businessdisabilityforum.org.uk</a:t>
            </a: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T:  020 7403 3020</a:t>
            </a:r>
          </a:p>
          <a:p>
            <a:pPr fontAlgn="auto">
              <a:spcBef>
                <a:spcPts val="0"/>
              </a:spcBef>
              <a:spcAft>
                <a:spcPts val="0"/>
              </a:spcAft>
              <a:defRPr/>
            </a:pPr>
            <a:endParaRPr lang="en-GB" spc="-150" dirty="0">
              <a:solidFill>
                <a:srgbClr val="FFFFFF"/>
              </a:solidFill>
              <a:latin typeface="Arial"/>
              <a:ea typeface="+mn-ea"/>
              <a:cs typeface="Arial"/>
            </a:endParaRPr>
          </a:p>
        </p:txBody>
      </p:sp>
    </p:spTree>
    <p:extLst>
      <p:ext uri="{BB962C8B-B14F-4D97-AF65-F5344CB8AC3E}">
        <p14:creationId xmlns:p14="http://schemas.microsoft.com/office/powerpoint/2010/main" val="24388933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 Personal contact us slide">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4D4F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extBox 8"/>
          <p:cNvSpPr txBox="1"/>
          <p:nvPr/>
        </p:nvSpPr>
        <p:spPr>
          <a:xfrm>
            <a:off x="269875" y="1497013"/>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cs typeface="+mn-cs"/>
              </a:rPr>
              <a:t>Business Disability Forum</a:t>
            </a:r>
          </a:p>
          <a:p>
            <a:pPr fontAlgn="auto">
              <a:spcBef>
                <a:spcPts val="0"/>
              </a:spcBef>
              <a:spcAft>
                <a:spcPts val="0"/>
              </a:spcAft>
              <a:defRPr/>
            </a:pPr>
            <a:r>
              <a:rPr lang="en-US" sz="2200" dirty="0" err="1">
                <a:solidFill>
                  <a:srgbClr val="FFFFFF"/>
                </a:solidFill>
                <a:latin typeface="+mn-lt"/>
                <a:ea typeface="+mn-ea"/>
                <a:cs typeface="+mn-cs"/>
              </a:rPr>
              <a:t>businessdisabilityforum.org.uk</a:t>
            </a:r>
            <a:endParaRPr lang="en-US" sz="2200" dirty="0">
              <a:solidFill>
                <a:srgbClr val="FFFFFF"/>
              </a:solidFill>
              <a:latin typeface="+mn-lt"/>
              <a:ea typeface="+mn-ea"/>
              <a:cs typeface="+mn-cs"/>
            </a:endParaRPr>
          </a:p>
          <a:p>
            <a:pPr fontAlgn="auto">
              <a:spcBef>
                <a:spcPts val="0"/>
              </a:spcBef>
              <a:spcAft>
                <a:spcPts val="0"/>
              </a:spcAft>
              <a:defRPr/>
            </a:pP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E: </a:t>
            </a:r>
          </a:p>
          <a:p>
            <a:pPr fontAlgn="auto">
              <a:spcBef>
                <a:spcPts val="0"/>
              </a:spcBef>
              <a:spcAft>
                <a:spcPts val="0"/>
              </a:spcAft>
              <a:defRPr/>
            </a:pPr>
            <a:r>
              <a:rPr lang="en-US" sz="2200" dirty="0">
                <a:solidFill>
                  <a:srgbClr val="FFFFFF"/>
                </a:solidFill>
                <a:latin typeface="+mn-lt"/>
                <a:ea typeface="+mn-ea"/>
                <a:cs typeface="+mn-cs"/>
              </a:rPr>
              <a:t>T:  </a:t>
            </a:r>
            <a:endParaRPr lang="en-GB" spc="-150" dirty="0">
              <a:solidFill>
                <a:srgbClr val="FFFFFF"/>
              </a:solidFill>
              <a:latin typeface="Arial"/>
              <a:ea typeface="+mn-ea"/>
              <a:cs typeface="Arial"/>
            </a:endParaRPr>
          </a:p>
        </p:txBody>
      </p:sp>
      <p:sp>
        <p:nvSpPr>
          <p:cNvPr id="6" name="Text Placeholder 16"/>
          <p:cNvSpPr>
            <a:spLocks noGrp="1"/>
          </p:cNvSpPr>
          <p:nvPr>
            <p:ph type="body" sz="quarter" idx="10"/>
          </p:nvPr>
        </p:nvSpPr>
        <p:spPr>
          <a:xfrm>
            <a:off x="618984" y="266506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7" name="Text Placeholder 16"/>
          <p:cNvSpPr>
            <a:spLocks noGrp="1"/>
          </p:cNvSpPr>
          <p:nvPr>
            <p:ph type="body" sz="quarter" idx="11"/>
          </p:nvPr>
        </p:nvSpPr>
        <p:spPr>
          <a:xfrm>
            <a:off x="621431" y="299889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3" name="Title 2"/>
          <p:cNvSpPr>
            <a:spLocks noGrp="1"/>
          </p:cNvSpPr>
          <p:nvPr>
            <p:ph type="title" hasCustomPrompt="1"/>
          </p:nvPr>
        </p:nvSpPr>
        <p:spPr/>
        <p:txBody>
          <a:bodyPr/>
          <a:lstStyle>
            <a:lvl1pPr>
              <a:defRPr lang="en-GB" sz="4800" b="1" spc="-150" dirty="0">
                <a:solidFill>
                  <a:srgbClr val="FFFFFF"/>
                </a:solidFill>
                <a:latin typeface="Century Gothic"/>
                <a:cs typeface="Century Gothic"/>
              </a:defRPr>
            </a:lvl1pPr>
          </a:lstStyle>
          <a:p>
            <a:pPr fontAlgn="auto">
              <a:spcBef>
                <a:spcPts val="0"/>
              </a:spcBef>
              <a:spcAft>
                <a:spcPts val="0"/>
              </a:spcAft>
              <a:defRPr/>
            </a:pPr>
            <a:r>
              <a:rPr lang="en-GB" sz="4000" b="1" spc="-150" dirty="0">
                <a:solidFill>
                  <a:srgbClr val="FFFFFF"/>
                </a:solidFill>
                <a:latin typeface="Century Gothic"/>
                <a:ea typeface="+mn-ea"/>
                <a:cs typeface="Century Gothic"/>
              </a:rPr>
              <a:t>Contact us</a:t>
            </a:r>
          </a:p>
        </p:txBody>
      </p:sp>
    </p:spTree>
    <p:extLst>
      <p:ext uri="{BB962C8B-B14F-4D97-AF65-F5344CB8AC3E}">
        <p14:creationId xmlns:p14="http://schemas.microsoft.com/office/powerpoint/2010/main" val="21187588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Main_Logo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881063"/>
            <a:ext cx="1614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21903276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disstandard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877888"/>
            <a:ext cx="16478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38177250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techtaskforce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879475"/>
            <a:ext cx="18891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11439656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disstandard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357188"/>
            <a:ext cx="164782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8324756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presidentsgroup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881063"/>
            <a:ext cx="18018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7820412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GB" dirty="0"/>
              <a:t>Click to edit Master title style</a:t>
            </a:r>
            <a:endParaRPr lang="en-US" dirty="0"/>
          </a:p>
        </p:txBody>
      </p:sp>
      <p:sp>
        <p:nvSpPr>
          <p:cNvPr id="4" name="Text Placeholder 3"/>
          <p:cNvSpPr>
            <a:spLocks noGrp="1"/>
          </p:cNvSpPr>
          <p:nvPr>
            <p:ph type="body" sz="quarter" idx="10"/>
          </p:nvPr>
        </p:nvSpPr>
        <p:spPr>
          <a:xfrm>
            <a:off x="272263" y="1943573"/>
            <a:ext cx="8569325" cy="2572865"/>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8702608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lvl1pPr>
              <a:lnSpc>
                <a:spcPct val="90000"/>
              </a:lnSpc>
              <a:defRPr sz="4000"/>
            </a:lvl1pPr>
          </a:lstStyle>
          <a:p>
            <a:r>
              <a:rPr lang="en-GB" dirty="0"/>
              <a:t>Click to edit Master title style</a:t>
            </a:r>
            <a:endParaRPr lang="en-US" dirty="0"/>
          </a:p>
        </p:txBody>
      </p:sp>
      <p:sp>
        <p:nvSpPr>
          <p:cNvPr id="5" name="Text Placeholder 4"/>
          <p:cNvSpPr>
            <a:spLocks noGrp="1"/>
          </p:cNvSpPr>
          <p:nvPr>
            <p:ph type="body" sz="quarter" idx="10"/>
          </p:nvPr>
        </p:nvSpPr>
        <p:spPr>
          <a:xfrm>
            <a:off x="250825" y="1966802"/>
            <a:ext cx="8626475" cy="26210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167734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3" name="Text Placeholder 6"/>
          <p:cNvSpPr>
            <a:spLocks noGrp="1"/>
          </p:cNvSpPr>
          <p:nvPr>
            <p:ph type="body" sz="quarter" idx="11"/>
          </p:nvPr>
        </p:nvSpPr>
        <p:spPr>
          <a:xfrm>
            <a:off x="323850" y="1754038"/>
            <a:ext cx="8496300" cy="2870350"/>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38013175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F32B3EE-70D7-4E45-A90F-EFC40F50B1D1}"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sp>
        <p:nvSpPr>
          <p:cNvPr id="2" name="Title 1"/>
          <p:cNvSpPr>
            <a:spLocks noGrp="1"/>
          </p:cNvSpPr>
          <p:nvPr>
            <p:ph type="title"/>
          </p:nvPr>
        </p:nvSpPr>
        <p:spPr>
          <a:xfrm>
            <a:off x="303624" y="795546"/>
            <a:ext cx="5400600" cy="3432387"/>
          </a:xfrm>
        </p:spPr>
        <p:txBody>
          <a:bodyPr>
            <a:normAutofit/>
          </a:bodyPr>
          <a:lstStyle>
            <a:lvl1pPr>
              <a:lnSpc>
                <a:spcPct val="80000"/>
              </a:lnSpc>
              <a:defRPr sz="44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6956708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230188" y="1709738"/>
            <a:ext cx="7286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9600" b="1">
                <a:solidFill>
                  <a:srgbClr val="FFFFFF"/>
                </a:solidFill>
                <a:latin typeface="Helvetica" charset="0"/>
                <a:cs typeface="Helvetica" charset="0"/>
              </a:rPr>
              <a:t>“</a:t>
            </a:r>
          </a:p>
        </p:txBody>
      </p:sp>
      <p:pic>
        <p:nvPicPr>
          <p:cNvPr id="8" name="Picture 9"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BAFD387-EC1A-4B45-B9AD-84D92CF8B319}"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sp>
        <p:nvSpPr>
          <p:cNvPr id="17" name="Text Placeholder 16"/>
          <p:cNvSpPr>
            <a:spLocks noGrp="1"/>
          </p:cNvSpPr>
          <p:nvPr>
            <p:ph type="body" sz="quarter" idx="10"/>
          </p:nvPr>
        </p:nvSpPr>
        <p:spPr>
          <a:xfrm>
            <a:off x="860867" y="251124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8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50833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514562"/>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2909855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CB069A-1590-7748-9FD5-B1E6995660C6}"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sp>
        <p:nvSpPr>
          <p:cNvPr id="2" name="Title 1"/>
          <p:cNvSpPr>
            <a:spLocks noGrp="1"/>
          </p:cNvSpPr>
          <p:nvPr>
            <p:ph type="title"/>
          </p:nvPr>
        </p:nvSpPr>
        <p:spPr/>
        <p:txBody>
          <a:bodyPr/>
          <a:lstStyle>
            <a:lvl1pPr>
              <a:lnSpc>
                <a:spcPct val="80000"/>
              </a:lnSpc>
              <a:defRPr baseline="0">
                <a:solidFill>
                  <a:schemeClr val="accent3">
                    <a:lumMod val="20000"/>
                    <a:lumOff val="80000"/>
                  </a:schemeClr>
                </a:solidFill>
              </a:defRPr>
            </a:lvl1pPr>
          </a:lstStyle>
          <a:p>
            <a:r>
              <a:rPr lang="en-GB"/>
              <a:t>Click to edit Master title style</a:t>
            </a:r>
            <a:endParaRPr lang="en-US" dirty="0"/>
          </a:p>
        </p:txBody>
      </p:sp>
      <p:sp>
        <p:nvSpPr>
          <p:cNvPr id="14" name="Text Placeholder 6"/>
          <p:cNvSpPr>
            <a:spLocks noGrp="1"/>
          </p:cNvSpPr>
          <p:nvPr>
            <p:ph type="body" sz="quarter" idx="11"/>
          </p:nvPr>
        </p:nvSpPr>
        <p:spPr>
          <a:xfrm>
            <a:off x="325886" y="1768416"/>
            <a:ext cx="8494263" cy="651774"/>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241834"/>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29159991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9552"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9" name="Picture Placeholder 3"/>
          <p:cNvSpPr>
            <a:spLocks noGrp="1"/>
          </p:cNvSpPr>
          <p:nvPr>
            <p:ph type="pic" sz="quarter" idx="15"/>
          </p:nvPr>
        </p:nvSpPr>
        <p:spPr>
          <a:xfrm>
            <a:off x="262778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0" name="Picture Placeholder 3"/>
          <p:cNvSpPr>
            <a:spLocks noGrp="1"/>
          </p:cNvSpPr>
          <p:nvPr>
            <p:ph type="pic" sz="quarter" idx="16"/>
          </p:nvPr>
        </p:nvSpPr>
        <p:spPr>
          <a:xfrm>
            <a:off x="478802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1" name="Picture Placeholder 3"/>
          <p:cNvSpPr>
            <a:spLocks noGrp="1"/>
          </p:cNvSpPr>
          <p:nvPr>
            <p:ph type="pic" sz="quarter" idx="17"/>
          </p:nvPr>
        </p:nvSpPr>
        <p:spPr>
          <a:xfrm>
            <a:off x="6876256"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2" name="Picture Placeholder 3"/>
          <p:cNvSpPr>
            <a:spLocks noGrp="1"/>
          </p:cNvSpPr>
          <p:nvPr>
            <p:ph type="pic" sz="quarter" idx="18"/>
          </p:nvPr>
        </p:nvSpPr>
        <p:spPr>
          <a:xfrm>
            <a:off x="539552"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3" name="Picture Placeholder 3"/>
          <p:cNvSpPr>
            <a:spLocks noGrp="1"/>
          </p:cNvSpPr>
          <p:nvPr>
            <p:ph type="pic" sz="quarter" idx="19"/>
          </p:nvPr>
        </p:nvSpPr>
        <p:spPr>
          <a:xfrm>
            <a:off x="262778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4" name="Picture Placeholder 3"/>
          <p:cNvSpPr>
            <a:spLocks noGrp="1"/>
          </p:cNvSpPr>
          <p:nvPr>
            <p:ph type="pic" sz="quarter" idx="20"/>
          </p:nvPr>
        </p:nvSpPr>
        <p:spPr>
          <a:xfrm>
            <a:off x="478802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5" name="Picture Placeholder 3"/>
          <p:cNvSpPr>
            <a:spLocks noGrp="1"/>
          </p:cNvSpPr>
          <p:nvPr>
            <p:ph type="pic" sz="quarter" idx="21"/>
          </p:nvPr>
        </p:nvSpPr>
        <p:spPr>
          <a:xfrm>
            <a:off x="6876256"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6" name="Title 1"/>
          <p:cNvSpPr>
            <a:spLocks noGrp="1"/>
          </p:cNvSpPr>
          <p:nvPr>
            <p:ph type="title"/>
          </p:nvPr>
        </p:nvSpPr>
        <p:spPr>
          <a:xfrm>
            <a:off x="263525" y="804862"/>
            <a:ext cx="8613775" cy="526989"/>
          </a:xfrm>
        </p:spPr>
        <p:txBody>
          <a:bodyPr/>
          <a:lstStyle>
            <a:lvl1pPr algn="l">
              <a:lnSpc>
                <a:spcPct val="90000"/>
              </a:lnSpc>
              <a:defRPr/>
            </a:lvl1pPr>
          </a:lstStyle>
          <a:p>
            <a:r>
              <a:rPr lang="en-GB" dirty="0"/>
              <a:t>Click to edit Master title style</a:t>
            </a:r>
            <a:endParaRPr lang="en-US" dirty="0"/>
          </a:p>
        </p:txBody>
      </p:sp>
    </p:spTree>
    <p:extLst>
      <p:ext uri="{BB962C8B-B14F-4D97-AF65-F5344CB8AC3E}">
        <p14:creationId xmlns:p14="http://schemas.microsoft.com/office/powerpoint/2010/main" val="10977442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274272" y="1889370"/>
            <a:ext cx="4753223" cy="2649080"/>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Picture Placeholder 5"/>
          <p:cNvSpPr>
            <a:spLocks noGrp="1"/>
          </p:cNvSpPr>
          <p:nvPr>
            <p:ph type="pic" sz="quarter" idx="11"/>
          </p:nvPr>
        </p:nvSpPr>
        <p:spPr>
          <a:xfrm>
            <a:off x="5292080" y="1889369"/>
            <a:ext cx="3585220" cy="2649083"/>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379773166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6" name="Picture Placeholder 5"/>
          <p:cNvSpPr>
            <a:spLocks noGrp="1"/>
          </p:cNvSpPr>
          <p:nvPr>
            <p:ph type="pic" sz="quarter" idx="11"/>
          </p:nvPr>
        </p:nvSpPr>
        <p:spPr>
          <a:xfrm>
            <a:off x="255588" y="1758831"/>
            <a:ext cx="8621712" cy="2891332"/>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7249456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techtaskforce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355600"/>
            <a:ext cx="18891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351126048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act us speech-to-text">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4D4F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588" y="3917950"/>
            <a:ext cx="14430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65113" y="795338"/>
            <a:ext cx="7416800" cy="830262"/>
          </a:xfrm>
          <a:prstGeom prst="rect">
            <a:avLst/>
          </a:prstGeom>
          <a:noFill/>
        </p:spPr>
        <p:txBody>
          <a:bodyPr lIns="0">
            <a:spAutoFit/>
          </a:bodyPr>
          <a:lstStyle/>
          <a:p>
            <a:pPr fontAlgn="auto">
              <a:spcBef>
                <a:spcPts val="0"/>
              </a:spcBef>
              <a:spcAft>
                <a:spcPts val="0"/>
              </a:spcAft>
              <a:defRPr/>
            </a:pPr>
            <a:r>
              <a:rPr lang="en-GB" sz="4800" b="1" spc="-150" dirty="0">
                <a:solidFill>
                  <a:srgbClr val="FFFFFF"/>
                </a:solidFill>
                <a:latin typeface="Century Gothic"/>
                <a:ea typeface="+mn-ea"/>
                <a:cs typeface="Century Gothic"/>
              </a:rPr>
              <a:t>Contact us</a:t>
            </a:r>
          </a:p>
        </p:txBody>
      </p:sp>
      <p:sp>
        <p:nvSpPr>
          <p:cNvPr id="5" name="TextBox 4"/>
          <p:cNvSpPr txBox="1"/>
          <p:nvPr/>
        </p:nvSpPr>
        <p:spPr>
          <a:xfrm>
            <a:off x="269875" y="1789113"/>
            <a:ext cx="8496300" cy="2308225"/>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cs typeface="+mn-cs"/>
              </a:rPr>
              <a:t>Business Disability Forum</a:t>
            </a:r>
          </a:p>
          <a:p>
            <a:pPr fontAlgn="auto">
              <a:spcBef>
                <a:spcPts val="0"/>
              </a:spcBef>
              <a:spcAft>
                <a:spcPts val="0"/>
              </a:spcAft>
              <a:defRPr/>
            </a:pPr>
            <a:r>
              <a:rPr lang="en-US" sz="2200" dirty="0" err="1">
                <a:solidFill>
                  <a:srgbClr val="FFFFFF"/>
                </a:solidFill>
                <a:latin typeface="+mn-lt"/>
                <a:ea typeface="+mn-ea"/>
                <a:cs typeface="+mn-cs"/>
              </a:rPr>
              <a:t>businessdisabilityforum.org.uk</a:t>
            </a:r>
            <a:endParaRPr lang="en-US" sz="2200" dirty="0">
              <a:solidFill>
                <a:srgbClr val="FFFFFF"/>
              </a:solidFill>
              <a:latin typeface="+mn-lt"/>
              <a:ea typeface="+mn-ea"/>
              <a:cs typeface="+mn-cs"/>
            </a:endParaRPr>
          </a:p>
          <a:p>
            <a:pPr fontAlgn="auto">
              <a:spcBef>
                <a:spcPts val="0"/>
              </a:spcBef>
              <a:spcAft>
                <a:spcPts val="0"/>
              </a:spcAft>
              <a:defRPr/>
            </a:pP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E: </a:t>
            </a:r>
            <a:r>
              <a:rPr lang="en-US" sz="2200" dirty="0" err="1">
                <a:solidFill>
                  <a:srgbClr val="FFFFFF"/>
                </a:solidFill>
                <a:latin typeface="+mn-lt"/>
                <a:ea typeface="+mn-ea"/>
                <a:cs typeface="+mn-cs"/>
              </a:rPr>
              <a:t>events@businessdisabilityforum.org.uk</a:t>
            </a: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T:  020 7403 3020</a:t>
            </a:r>
          </a:p>
          <a:p>
            <a:pPr fontAlgn="auto">
              <a:spcBef>
                <a:spcPts val="0"/>
              </a:spcBef>
              <a:spcAft>
                <a:spcPts val="0"/>
              </a:spcAft>
              <a:defRPr/>
            </a:pPr>
            <a:endParaRPr lang="en-GB" spc="-150" dirty="0">
              <a:solidFill>
                <a:srgbClr val="FFFFFF"/>
              </a:solidFill>
              <a:latin typeface="Arial"/>
              <a:ea typeface="+mn-ea"/>
              <a:cs typeface="Arial"/>
            </a:endParaRPr>
          </a:p>
        </p:txBody>
      </p:sp>
    </p:spTree>
    <p:extLst>
      <p:ext uri="{BB962C8B-B14F-4D97-AF65-F5344CB8AC3E}">
        <p14:creationId xmlns:p14="http://schemas.microsoft.com/office/powerpoint/2010/main" val="17403385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ersonal contact us speech-to-text">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rgbClr val="4D4F4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588" y="3917950"/>
            <a:ext cx="14430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5113" y="795338"/>
            <a:ext cx="7416800" cy="830262"/>
          </a:xfrm>
          <a:prstGeom prst="rect">
            <a:avLst/>
          </a:prstGeom>
          <a:noFill/>
        </p:spPr>
        <p:txBody>
          <a:bodyPr lIns="0">
            <a:spAutoFit/>
          </a:bodyPr>
          <a:lstStyle/>
          <a:p>
            <a:pPr fontAlgn="auto">
              <a:spcBef>
                <a:spcPts val="0"/>
              </a:spcBef>
              <a:spcAft>
                <a:spcPts val="0"/>
              </a:spcAft>
              <a:defRPr/>
            </a:pPr>
            <a:r>
              <a:rPr lang="en-GB" sz="4800" b="1" spc="-150" dirty="0">
                <a:solidFill>
                  <a:srgbClr val="FFFFFF"/>
                </a:solidFill>
                <a:latin typeface="Century Gothic"/>
                <a:ea typeface="+mn-ea"/>
                <a:cs typeface="Century Gothic"/>
              </a:rPr>
              <a:t>Contact us</a:t>
            </a:r>
          </a:p>
        </p:txBody>
      </p:sp>
      <p:sp>
        <p:nvSpPr>
          <p:cNvPr id="9" name="TextBox 8"/>
          <p:cNvSpPr txBox="1"/>
          <p:nvPr/>
        </p:nvSpPr>
        <p:spPr>
          <a:xfrm>
            <a:off x="269875" y="1789113"/>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cs typeface="+mn-cs"/>
              </a:rPr>
              <a:t>Business Disability Forum</a:t>
            </a:r>
          </a:p>
          <a:p>
            <a:pPr fontAlgn="auto">
              <a:spcBef>
                <a:spcPts val="0"/>
              </a:spcBef>
              <a:spcAft>
                <a:spcPts val="0"/>
              </a:spcAft>
              <a:defRPr/>
            </a:pPr>
            <a:r>
              <a:rPr lang="en-US" sz="2200" dirty="0" err="1">
                <a:solidFill>
                  <a:srgbClr val="FFFFFF"/>
                </a:solidFill>
                <a:latin typeface="+mn-lt"/>
                <a:ea typeface="+mn-ea"/>
                <a:cs typeface="+mn-cs"/>
              </a:rPr>
              <a:t>businessdisabilityforum.org.uk</a:t>
            </a:r>
            <a:endParaRPr lang="en-US" sz="2200" dirty="0">
              <a:solidFill>
                <a:srgbClr val="FFFFFF"/>
              </a:solidFill>
              <a:latin typeface="+mn-lt"/>
              <a:ea typeface="+mn-ea"/>
              <a:cs typeface="+mn-cs"/>
            </a:endParaRPr>
          </a:p>
          <a:p>
            <a:pPr fontAlgn="auto">
              <a:spcBef>
                <a:spcPts val="0"/>
              </a:spcBef>
              <a:spcAft>
                <a:spcPts val="0"/>
              </a:spcAft>
              <a:defRPr/>
            </a:pPr>
            <a:endParaRPr lang="en-US" sz="2200" dirty="0">
              <a:solidFill>
                <a:srgbClr val="FFFFFF"/>
              </a:solidFill>
              <a:latin typeface="+mn-lt"/>
              <a:ea typeface="+mn-ea"/>
              <a:cs typeface="+mn-cs"/>
            </a:endParaRPr>
          </a:p>
          <a:p>
            <a:pPr fontAlgn="auto">
              <a:spcBef>
                <a:spcPts val="0"/>
              </a:spcBef>
              <a:spcAft>
                <a:spcPts val="0"/>
              </a:spcAft>
              <a:defRPr/>
            </a:pPr>
            <a:r>
              <a:rPr lang="en-US" sz="2200" dirty="0">
                <a:solidFill>
                  <a:srgbClr val="FFFFFF"/>
                </a:solidFill>
                <a:latin typeface="+mn-lt"/>
                <a:ea typeface="+mn-ea"/>
                <a:cs typeface="+mn-cs"/>
              </a:rPr>
              <a:t>E:</a:t>
            </a:r>
          </a:p>
          <a:p>
            <a:pPr fontAlgn="auto">
              <a:spcBef>
                <a:spcPts val="0"/>
              </a:spcBef>
              <a:spcAft>
                <a:spcPts val="0"/>
              </a:spcAft>
              <a:defRPr/>
            </a:pPr>
            <a:r>
              <a:rPr lang="en-US" sz="2200" dirty="0">
                <a:solidFill>
                  <a:srgbClr val="FFFFFF"/>
                </a:solidFill>
                <a:latin typeface="+mn-lt"/>
                <a:ea typeface="+mn-ea"/>
                <a:cs typeface="+mn-cs"/>
              </a:rPr>
              <a:t>T:</a:t>
            </a:r>
            <a:endParaRPr lang="en-GB" spc="-150" dirty="0">
              <a:solidFill>
                <a:srgbClr val="FFFFFF"/>
              </a:solidFill>
              <a:latin typeface="Arial"/>
              <a:ea typeface="+mn-ea"/>
              <a:cs typeface="Arial"/>
            </a:endParaRPr>
          </a:p>
        </p:txBody>
      </p:sp>
      <p:sp>
        <p:nvSpPr>
          <p:cNvPr id="6" name="Text Placeholder 16"/>
          <p:cNvSpPr>
            <a:spLocks noGrp="1"/>
          </p:cNvSpPr>
          <p:nvPr>
            <p:ph type="body" sz="quarter" idx="10"/>
          </p:nvPr>
        </p:nvSpPr>
        <p:spPr>
          <a:xfrm>
            <a:off x="618984" y="295322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7" name="Text Placeholder 16"/>
          <p:cNvSpPr>
            <a:spLocks noGrp="1"/>
          </p:cNvSpPr>
          <p:nvPr>
            <p:ph type="body" sz="quarter" idx="11"/>
          </p:nvPr>
        </p:nvSpPr>
        <p:spPr>
          <a:xfrm>
            <a:off x="621431" y="328705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16417377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descr="bdf_powerpoint_cover.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0" descr="presidentsgroup_RGB_highres_300dpi.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357188"/>
            <a:ext cx="18018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255963437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3200" baseline="0"/>
            </a:lvl1pPr>
          </a:lstStyle>
          <a:p>
            <a:r>
              <a:rPr lang="en-GB"/>
              <a:t>Click to edit Master title style</a:t>
            </a:r>
            <a:endParaRPr lang="en-US" dirty="0"/>
          </a:p>
        </p:txBody>
      </p:sp>
      <p:sp>
        <p:nvSpPr>
          <p:cNvPr id="4" name="Text Placeholder 3"/>
          <p:cNvSpPr>
            <a:spLocks noGrp="1"/>
          </p:cNvSpPr>
          <p:nvPr>
            <p:ph type="body" sz="quarter" idx="10"/>
          </p:nvPr>
        </p:nvSpPr>
        <p:spPr>
          <a:xfrm>
            <a:off x="272263" y="1563638"/>
            <a:ext cx="8569325" cy="2952800"/>
          </a:xfrm>
        </p:spPr>
        <p:txBody>
          <a:bodyPr lIns="0" rIns="3600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4488802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lvl1pPr>
              <a:lnSpc>
                <a:spcPct val="90000"/>
              </a:lnSpc>
              <a:defRPr sz="3200"/>
            </a:lvl1pPr>
          </a:lstStyle>
          <a:p>
            <a:r>
              <a:rPr lang="en-GB"/>
              <a:t>Click to edit Master title style</a:t>
            </a:r>
            <a:endParaRPr lang="en-US" dirty="0"/>
          </a:p>
        </p:txBody>
      </p:sp>
      <p:sp>
        <p:nvSpPr>
          <p:cNvPr id="5" name="Text Placeholder 4"/>
          <p:cNvSpPr>
            <a:spLocks noGrp="1"/>
          </p:cNvSpPr>
          <p:nvPr>
            <p:ph type="body" sz="quarter" idx="10"/>
          </p:nvPr>
        </p:nvSpPr>
        <p:spPr>
          <a:xfrm>
            <a:off x="250825" y="1563637"/>
            <a:ext cx="8569325" cy="30242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38268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3200"/>
            </a:lvl1pPr>
          </a:lstStyle>
          <a:p>
            <a:r>
              <a:rPr lang="en-GB"/>
              <a:t>Click to edit Master title style</a:t>
            </a:r>
            <a:endParaRPr lang="en-US" dirty="0"/>
          </a:p>
        </p:txBody>
      </p:sp>
      <p:sp>
        <p:nvSpPr>
          <p:cNvPr id="3" name="Text Placeholder 6"/>
          <p:cNvSpPr>
            <a:spLocks noGrp="1"/>
          </p:cNvSpPr>
          <p:nvPr>
            <p:ph type="body" sz="quarter" idx="11"/>
          </p:nvPr>
        </p:nvSpPr>
        <p:spPr>
          <a:xfrm>
            <a:off x="115147" y="1329929"/>
            <a:ext cx="8705003" cy="3294459"/>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dirty="0"/>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dirty="0"/>
              <a:t>Drag picture to placeholder or click icon to add</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12256773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3200"/>
            </a:lvl1pPr>
          </a:lstStyle>
          <a:p>
            <a:r>
              <a:rPr lang="en-GB"/>
              <a:t>Click to edit Master title style</a:t>
            </a:r>
            <a:endParaRPr lang="en-US" dirty="0"/>
          </a:p>
        </p:txBody>
      </p:sp>
      <p:sp>
        <p:nvSpPr>
          <p:cNvPr id="4" name="Picture Placeholder 9"/>
          <p:cNvSpPr>
            <a:spLocks noGrp="1"/>
          </p:cNvSpPr>
          <p:nvPr>
            <p:ph type="pic" sz="quarter" idx="12"/>
          </p:nvPr>
        </p:nvSpPr>
        <p:spPr>
          <a:xfrm>
            <a:off x="208117" y="1803079"/>
            <a:ext cx="1431236" cy="1281011"/>
          </a:xfrm>
          <a:prstGeom prst="rect">
            <a:avLst/>
          </a:prstGeom>
        </p:spPr>
        <p:txBody>
          <a:bodyPr rtlCol="0" anchor="ctr">
            <a:noAutofit/>
          </a:bodyPr>
          <a:lstStyle>
            <a:lvl1pPr marL="0" indent="0">
              <a:buNone/>
              <a:defRPr sz="1600">
                <a:solidFill>
                  <a:srgbClr val="404040"/>
                </a:solidFill>
              </a:defRPr>
            </a:lvl1pPr>
          </a:lstStyle>
          <a:p>
            <a:pPr lvl="0"/>
            <a:r>
              <a:rPr lang="en-GB" noProof="0" dirty="0"/>
              <a:t>Drag picture to placeholder or click icon to add</a:t>
            </a:r>
            <a:endParaRPr lang="en-US" noProof="0" dirty="0"/>
          </a:p>
        </p:txBody>
      </p:sp>
      <p:sp>
        <p:nvSpPr>
          <p:cNvPr id="5" name="Text Placeholder 6"/>
          <p:cNvSpPr>
            <a:spLocks noGrp="1"/>
          </p:cNvSpPr>
          <p:nvPr>
            <p:ph type="body" sz="quarter" idx="16"/>
          </p:nvPr>
        </p:nvSpPr>
        <p:spPr>
          <a:xfrm>
            <a:off x="208117" y="3194579"/>
            <a:ext cx="1431236" cy="788220"/>
          </a:xfrm>
          <a:prstGeom prst="rect">
            <a:avLst/>
          </a:prstGeom>
        </p:spPr>
        <p:txBody>
          <a:bodyPr>
            <a:normAutofit/>
          </a:bodyPr>
          <a:lstStyle>
            <a:lvl1pPr marL="0" indent="0" algn="ctr">
              <a:buFont typeface="Arial"/>
              <a:buNone/>
              <a:defRPr sz="1600" baseline="0">
                <a:solidFill>
                  <a:srgbClr val="404040"/>
                </a:solidFill>
                <a:latin typeface="Arial"/>
                <a:cs typeface="Arial"/>
              </a:defRPr>
            </a:lvl1pPr>
          </a:lstStyle>
          <a:p>
            <a:pPr lvl="0"/>
            <a:r>
              <a:rPr lang="en-GB" dirty="0"/>
              <a:t>Click to edit Master text styles</a:t>
            </a:r>
          </a:p>
        </p:txBody>
      </p:sp>
      <p:sp>
        <p:nvSpPr>
          <p:cNvPr id="6" name="Text Placeholder 6"/>
          <p:cNvSpPr>
            <a:spLocks noGrp="1"/>
          </p:cNvSpPr>
          <p:nvPr>
            <p:ph type="body" sz="quarter" idx="17"/>
          </p:nvPr>
        </p:nvSpPr>
        <p:spPr>
          <a:xfrm>
            <a:off x="2017603" y="3194579"/>
            <a:ext cx="1431237" cy="788220"/>
          </a:xfrm>
          <a:prstGeom prst="rect">
            <a:avLst/>
          </a:prstGeom>
        </p:spPr>
        <p:txBody>
          <a:bodyPr>
            <a:normAutofit/>
          </a:bodyPr>
          <a:lstStyle>
            <a:lvl1pPr marL="0" indent="0" algn="ctr">
              <a:buFont typeface="Arial"/>
              <a:buNone/>
              <a:defRPr sz="16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3827091" y="3194579"/>
            <a:ext cx="1431236" cy="788220"/>
          </a:xfrm>
          <a:prstGeom prst="rect">
            <a:avLst/>
          </a:prstGeom>
        </p:spPr>
        <p:txBody>
          <a:bodyPr>
            <a:normAutofit/>
          </a:bodyPr>
          <a:lstStyle>
            <a:lvl1pPr marL="0" indent="0" algn="ctr">
              <a:buFont typeface="Arial"/>
              <a:buNone/>
              <a:defRPr sz="16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5636578" y="3194579"/>
            <a:ext cx="1431236" cy="788220"/>
          </a:xfrm>
          <a:prstGeom prst="rect">
            <a:avLst/>
          </a:prstGeom>
        </p:spPr>
        <p:txBody>
          <a:bodyPr>
            <a:normAutofit/>
          </a:bodyPr>
          <a:lstStyle>
            <a:lvl1pPr marL="0" indent="0" algn="ctr">
              <a:buFont typeface="Arial"/>
              <a:buNone/>
              <a:defRPr sz="16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017604" y="1803079"/>
            <a:ext cx="1431236" cy="1281011"/>
          </a:xfrm>
          <a:prstGeom prst="rect">
            <a:avLst/>
          </a:prstGeom>
        </p:spPr>
        <p:txBody>
          <a:bodyPr rtlCol="0" anchor="ctr">
            <a:noAutofit/>
          </a:bodyPr>
          <a:lstStyle>
            <a:lvl1pPr marL="0" indent="0">
              <a:buNone/>
              <a:defRPr sz="1600">
                <a:solidFill>
                  <a:srgbClr val="404040"/>
                </a:solidFill>
              </a:defRPr>
            </a:lvl1pPr>
          </a:lstStyle>
          <a:p>
            <a:pPr lvl="0"/>
            <a:r>
              <a:rPr lang="en-GB" noProof="0" dirty="0"/>
              <a:t>Drag picture to placeholder or click icon to add</a:t>
            </a:r>
            <a:endParaRPr lang="en-US" noProof="0" dirty="0"/>
          </a:p>
        </p:txBody>
      </p:sp>
      <p:sp>
        <p:nvSpPr>
          <p:cNvPr id="10" name="Picture Placeholder 9"/>
          <p:cNvSpPr>
            <a:spLocks noGrp="1"/>
          </p:cNvSpPr>
          <p:nvPr>
            <p:ph type="pic" sz="quarter" idx="21"/>
          </p:nvPr>
        </p:nvSpPr>
        <p:spPr>
          <a:xfrm>
            <a:off x="3827091" y="1803079"/>
            <a:ext cx="1431236" cy="1281011"/>
          </a:xfrm>
          <a:prstGeom prst="rect">
            <a:avLst/>
          </a:prstGeom>
        </p:spPr>
        <p:txBody>
          <a:bodyPr rtlCol="0" anchor="ctr">
            <a:noAutofit/>
          </a:bodyPr>
          <a:lstStyle>
            <a:lvl1pPr marL="0" indent="0">
              <a:buNone/>
              <a:defRPr sz="1600">
                <a:solidFill>
                  <a:srgbClr val="404040"/>
                </a:solidFill>
              </a:defRPr>
            </a:lvl1pPr>
          </a:lstStyle>
          <a:p>
            <a:pPr lvl="0"/>
            <a:r>
              <a:rPr lang="en-GB" noProof="0"/>
              <a:t>Drag picture to placeholder or click icon to add</a:t>
            </a:r>
            <a:endParaRPr lang="en-US" noProof="0" dirty="0"/>
          </a:p>
        </p:txBody>
      </p:sp>
      <p:sp>
        <p:nvSpPr>
          <p:cNvPr id="11" name="Picture Placeholder 9"/>
          <p:cNvSpPr>
            <a:spLocks noGrp="1"/>
          </p:cNvSpPr>
          <p:nvPr>
            <p:ph type="pic" sz="quarter" idx="22"/>
          </p:nvPr>
        </p:nvSpPr>
        <p:spPr>
          <a:xfrm>
            <a:off x="5636578" y="1803079"/>
            <a:ext cx="1431236" cy="1281011"/>
          </a:xfrm>
          <a:prstGeom prst="rect">
            <a:avLst/>
          </a:prstGeom>
        </p:spPr>
        <p:txBody>
          <a:bodyPr rtlCol="0" anchor="ctr">
            <a:noAutofit/>
          </a:bodyPr>
          <a:lstStyle>
            <a:lvl1pPr marL="0" indent="0">
              <a:buNone/>
              <a:defRPr sz="1600">
                <a:solidFill>
                  <a:srgbClr val="404040"/>
                </a:solidFill>
              </a:defRPr>
            </a:lvl1pPr>
          </a:lstStyle>
          <a:p>
            <a:pPr lvl="0"/>
            <a:r>
              <a:rPr lang="en-GB" noProof="0"/>
              <a:t>Drag picture to placeholder or click icon to add</a:t>
            </a:r>
            <a:endParaRPr lang="en-US" noProof="0" dirty="0"/>
          </a:p>
        </p:txBody>
      </p:sp>
      <p:sp>
        <p:nvSpPr>
          <p:cNvPr id="12" name="Picture Placeholder 9">
            <a:extLst>
              <a:ext uri="{FF2B5EF4-FFF2-40B4-BE49-F238E27FC236}">
                <a16:creationId xmlns:a16="http://schemas.microsoft.com/office/drawing/2014/main" id="{1628A28E-4EBD-4E50-9B67-AA13E3A1C86E}"/>
              </a:ext>
            </a:extLst>
          </p:cNvPr>
          <p:cNvSpPr>
            <a:spLocks noGrp="1"/>
          </p:cNvSpPr>
          <p:nvPr>
            <p:ph type="pic" sz="quarter" idx="23"/>
          </p:nvPr>
        </p:nvSpPr>
        <p:spPr>
          <a:xfrm>
            <a:off x="7446064" y="1803079"/>
            <a:ext cx="1431236" cy="1281011"/>
          </a:xfrm>
          <a:prstGeom prst="rect">
            <a:avLst/>
          </a:prstGeom>
        </p:spPr>
        <p:txBody>
          <a:bodyPr rtlCol="0" anchor="ctr">
            <a:noAutofit/>
          </a:bodyPr>
          <a:lstStyle>
            <a:lvl1pPr marL="0" indent="0">
              <a:buNone/>
              <a:defRPr sz="1600">
                <a:solidFill>
                  <a:srgbClr val="404040"/>
                </a:solidFill>
              </a:defRPr>
            </a:lvl1pPr>
          </a:lstStyle>
          <a:p>
            <a:pPr lvl="0"/>
            <a:r>
              <a:rPr lang="en-GB" noProof="0" dirty="0"/>
              <a:t>Drag picture to placeholder or click icon to add</a:t>
            </a:r>
            <a:endParaRPr lang="en-US" noProof="0" dirty="0"/>
          </a:p>
        </p:txBody>
      </p:sp>
      <p:sp>
        <p:nvSpPr>
          <p:cNvPr id="13" name="Text Placeholder 6">
            <a:extLst>
              <a:ext uri="{FF2B5EF4-FFF2-40B4-BE49-F238E27FC236}">
                <a16:creationId xmlns:a16="http://schemas.microsoft.com/office/drawing/2014/main" id="{8589D49E-E3EE-490E-939D-5E513CD3655B}"/>
              </a:ext>
            </a:extLst>
          </p:cNvPr>
          <p:cNvSpPr>
            <a:spLocks noGrp="1"/>
          </p:cNvSpPr>
          <p:nvPr>
            <p:ph type="body" sz="quarter" idx="24"/>
          </p:nvPr>
        </p:nvSpPr>
        <p:spPr>
          <a:xfrm>
            <a:off x="7446064" y="3194579"/>
            <a:ext cx="1431236" cy="788220"/>
          </a:xfrm>
          <a:prstGeom prst="rect">
            <a:avLst/>
          </a:prstGeom>
        </p:spPr>
        <p:txBody>
          <a:bodyPr>
            <a:normAutofit/>
          </a:bodyPr>
          <a:lstStyle>
            <a:lvl1pPr marL="0" indent="0" algn="ctr">
              <a:buFont typeface="Arial"/>
              <a:buNone/>
              <a:defRPr sz="1600" baseline="0">
                <a:solidFill>
                  <a:srgbClr val="404040"/>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3599878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descr="bdf_powerpoint_background.e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50EB27-2720-2E45-AE15-BA1349842BF7}" type="slidenum">
              <a:rPr lang="en-GB" b="1" smtClean="0">
                <a:solidFill>
                  <a:srgbClr val="FFFFFF"/>
                </a:solidFill>
              </a:rPr>
              <a:pPr fontAlgn="auto">
                <a:spcBef>
                  <a:spcPts val="0"/>
                </a:spcBef>
                <a:spcAft>
                  <a:spcPts val="0"/>
                </a:spcAft>
                <a:defRPr/>
              </a:pPr>
              <a:t>‹#›</a:t>
            </a:fld>
            <a:endParaRPr lang="en-GB" b="1" dirty="0">
              <a:solidFill>
                <a:srgbClr val="FFFFFF"/>
              </a:solidFill>
            </a:endParaRPr>
          </a:p>
        </p:txBody>
      </p:sp>
      <p:pic>
        <p:nvPicPr>
          <p:cNvPr id="5" name="Picture 10" descr="bdf_secondary_WHITE.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4" y="411510"/>
            <a:ext cx="5400600" cy="3816424"/>
          </a:xfrm>
        </p:spPr>
        <p:txBody>
          <a:bodyPr>
            <a:normAutofit/>
          </a:bodyPr>
          <a:lstStyle>
            <a:lvl1pPr>
              <a:lnSpc>
                <a:spcPct val="90000"/>
              </a:lnSpc>
              <a:defRPr sz="44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6227188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3" descr="bdf_secondary_RGB.eps"/>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55588" y="4803775"/>
            <a:ext cx="20447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txBox="1">
            <a:spLocks/>
          </p:cNvSpPr>
          <p:nvPr/>
        </p:nvSpPr>
        <p:spPr>
          <a:xfrm>
            <a:off x="6743700" y="4732338"/>
            <a:ext cx="2133600"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C956EB5-CCAA-DA43-99F2-ABCE48FFC46C}" type="slidenum">
              <a:rPr lang="en-GB" b="1" smtClean="0"/>
              <a:pPr fontAlgn="auto">
                <a:spcBef>
                  <a:spcPts val="0"/>
                </a:spcBef>
                <a:spcAft>
                  <a:spcPts val="0"/>
                </a:spcAft>
                <a:defRPr/>
              </a:pPr>
              <a:t>‹#›</a:t>
            </a:fld>
            <a:endParaRPr lang="en-GB" b="1" dirty="0"/>
          </a:p>
        </p:txBody>
      </p:sp>
      <p:sp>
        <p:nvSpPr>
          <p:cNvPr id="1028" name="Title Placeholder 5"/>
          <p:cNvSpPr>
            <a:spLocks noGrp="1"/>
          </p:cNvSpPr>
          <p:nvPr>
            <p:ph type="title"/>
          </p:nvPr>
        </p:nvSpPr>
        <p:spPr bwMode="auto">
          <a:xfrm>
            <a:off x="263525" y="411163"/>
            <a:ext cx="861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0"/>
            <a:r>
              <a:rPr lang="en-GB"/>
              <a:t>Click to add title</a:t>
            </a:r>
            <a:endParaRPr lang="en-US"/>
          </a:p>
        </p:txBody>
      </p:sp>
      <p:sp>
        <p:nvSpPr>
          <p:cNvPr id="1029" name="Text Placeholder 6"/>
          <p:cNvSpPr>
            <a:spLocks noGrp="1"/>
          </p:cNvSpPr>
          <p:nvPr>
            <p:ph type="body" idx="1"/>
          </p:nvPr>
        </p:nvSpPr>
        <p:spPr bwMode="auto">
          <a:xfrm>
            <a:off x="255588" y="1625600"/>
            <a:ext cx="8618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800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30" name="Picture 9" descr="bdf_powerpoint_banner.emf"/>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788" r:id="rId5"/>
    <p:sldLayoutId id="2147483789" r:id="rId6"/>
    <p:sldLayoutId id="2147483790" r:id="rId7"/>
    <p:sldLayoutId id="2147483818" r:id="rId8"/>
    <p:sldLayoutId id="2147483804" r:id="rId9"/>
    <p:sldLayoutId id="2147483805" r:id="rId10"/>
    <p:sldLayoutId id="2147483806" r:id="rId11"/>
    <p:sldLayoutId id="2147483791" r:id="rId12"/>
    <p:sldLayoutId id="2147483792" r:id="rId13"/>
    <p:sldLayoutId id="2147483793" r:id="rId14"/>
    <p:sldLayoutId id="2147483807" r:id="rId15"/>
    <p:sldLayoutId id="2147483808" r:id="rId16"/>
  </p:sldLayoutIdLst>
  <p:transition>
    <p:fade/>
  </p:transition>
  <p:hf hdr="0" dt="0"/>
  <p:txStyles>
    <p:titleStyle>
      <a:lvl1pPr algn="l" rtl="0" eaLnBrk="1" fontAlgn="base" hangingPunct="1">
        <a:lnSpc>
          <a:spcPct val="90000"/>
        </a:lnSpc>
        <a:spcBef>
          <a:spcPct val="0"/>
        </a:spcBef>
        <a:spcAft>
          <a:spcPct val="0"/>
        </a:spcAft>
        <a:defRPr sz="3200" b="1" kern="1200">
          <a:solidFill>
            <a:srgbClr val="4D4F53"/>
          </a:solidFill>
          <a:latin typeface="Century Gothic"/>
          <a:ea typeface="ＭＳ Ｐゴシック" charset="0"/>
          <a:cs typeface="Century Gothic"/>
        </a:defRPr>
      </a:lvl1pPr>
      <a:lvl2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2pPr>
      <a:lvl3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3pPr>
      <a:lvl4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4pPr>
      <a:lvl5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1" fontAlgn="base" hangingPunct="1">
        <a:spcBef>
          <a:spcPct val="20000"/>
        </a:spcBef>
        <a:spcAft>
          <a:spcPct val="0"/>
        </a:spcAft>
        <a:buClr>
          <a:schemeClr val="tx2"/>
        </a:buClr>
        <a:buFont typeface="Arial" charset="0"/>
        <a:buChar char="•"/>
        <a:defRPr sz="2800" kern="1200">
          <a:solidFill>
            <a:srgbClr val="4D4F4D"/>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2"/>
        </a:buClr>
        <a:buFont typeface="Arial" charset="0"/>
        <a:buChar char="–"/>
        <a:defRPr sz="2400" kern="1200">
          <a:solidFill>
            <a:srgbClr val="4D4F4D"/>
          </a:solidFill>
          <a:latin typeface="+mn-lt"/>
          <a:ea typeface="ＭＳ Ｐゴシック" charset="0"/>
          <a:cs typeface="+mn-cs"/>
        </a:defRPr>
      </a:lvl2pPr>
      <a:lvl3pPr marL="1143000" indent="-228600" algn="l" rtl="0" eaLnBrk="1" fontAlgn="base" hangingPunct="1">
        <a:spcBef>
          <a:spcPct val="20000"/>
        </a:spcBef>
        <a:spcAft>
          <a:spcPct val="0"/>
        </a:spcAft>
        <a:buClr>
          <a:schemeClr val="tx2"/>
        </a:buClr>
        <a:buFont typeface="Arial" charset="0"/>
        <a:buChar char="•"/>
        <a:defRPr sz="2000" kern="1200">
          <a:solidFill>
            <a:srgbClr val="4D4F4D"/>
          </a:solidFill>
          <a:latin typeface="+mn-lt"/>
          <a:ea typeface="ＭＳ Ｐゴシック" charset="0"/>
          <a:cs typeface="+mn-cs"/>
        </a:defRPr>
      </a:lvl3pPr>
      <a:lvl4pPr marL="1600200" indent="-228600" algn="l" rtl="0" eaLnBrk="1" fontAlgn="base" hangingPunct="1">
        <a:spcBef>
          <a:spcPct val="20000"/>
        </a:spcBef>
        <a:spcAft>
          <a:spcPct val="0"/>
        </a:spcAft>
        <a:buClr>
          <a:schemeClr val="tx2"/>
        </a:buClr>
        <a:buFont typeface="Arial" charset="0"/>
        <a:buChar char="–"/>
        <a:defRPr sz="1800" kern="1200">
          <a:solidFill>
            <a:srgbClr val="4D4F4D"/>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charset="0"/>
        <a:buChar char="»"/>
        <a:defRPr sz="18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050" name="Picture 3" descr="bdf_secondary_RGB.eps"/>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55588" y="4803775"/>
            <a:ext cx="20447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5"/>
          <p:cNvSpPr>
            <a:spLocks noGrp="1"/>
          </p:cNvSpPr>
          <p:nvPr>
            <p:ph type="title"/>
          </p:nvPr>
        </p:nvSpPr>
        <p:spPr bwMode="auto">
          <a:xfrm>
            <a:off x="263525" y="804863"/>
            <a:ext cx="861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0"/>
            <a:r>
              <a:rPr lang="en-GB" dirty="0"/>
              <a:t>Click to add title</a:t>
            </a:r>
            <a:endParaRPr lang="en-US" dirty="0"/>
          </a:p>
        </p:txBody>
      </p:sp>
      <p:sp>
        <p:nvSpPr>
          <p:cNvPr id="2052" name="Text Placeholder 6"/>
          <p:cNvSpPr>
            <a:spLocks noGrp="1"/>
          </p:cNvSpPr>
          <p:nvPr>
            <p:ph type="body" idx="1"/>
          </p:nvPr>
        </p:nvSpPr>
        <p:spPr bwMode="auto">
          <a:xfrm>
            <a:off x="260350" y="1997075"/>
            <a:ext cx="8616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053" name="Picture 9" descr="bdf_powerpoint_banner.emf"/>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6743700" y="4732338"/>
            <a:ext cx="2133600"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8B2AE18-A587-7548-85BE-FE8BCD96CF66}" type="slidenum">
              <a:rPr lang="en-GB" b="1" smtClean="0"/>
              <a:pPr fontAlgn="auto">
                <a:spcBef>
                  <a:spcPts val="0"/>
                </a:spcBef>
                <a:spcAft>
                  <a:spcPts val="0"/>
                </a:spcAft>
                <a:defRPr/>
              </a:pPr>
              <a:t>‹#›</a:t>
            </a:fld>
            <a:endParaRPr lang="en-GB" b="1"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794" r:id="rId5"/>
    <p:sldLayoutId id="2147483795" r:id="rId6"/>
    <p:sldLayoutId id="2147483796" r:id="rId7"/>
    <p:sldLayoutId id="2147483813" r:id="rId8"/>
    <p:sldLayoutId id="2147483814" r:id="rId9"/>
    <p:sldLayoutId id="2147483815" r:id="rId10"/>
    <p:sldLayoutId id="2147483797" r:id="rId11"/>
    <p:sldLayoutId id="2147483798" r:id="rId12"/>
    <p:sldLayoutId id="2147483799" r:id="rId13"/>
    <p:sldLayoutId id="2147483816" r:id="rId14"/>
    <p:sldLayoutId id="2147483817" r:id="rId15"/>
  </p:sldLayoutIdLst>
  <p:transition>
    <p:fade/>
  </p:transition>
  <p:hf hdr="0" dt="0"/>
  <p:txStyles>
    <p:titleStyle>
      <a:lvl1pPr algn="l" rtl="0" eaLnBrk="0" fontAlgn="base" hangingPunct="0">
        <a:lnSpc>
          <a:spcPct val="90000"/>
        </a:lnSpc>
        <a:spcBef>
          <a:spcPct val="0"/>
        </a:spcBef>
        <a:spcAft>
          <a:spcPct val="0"/>
        </a:spcAft>
        <a:defRPr sz="3200" b="1" kern="1200">
          <a:solidFill>
            <a:srgbClr val="4D4F53"/>
          </a:solidFill>
          <a:latin typeface="Century Gothic"/>
          <a:ea typeface="ＭＳ Ｐゴシック" charset="0"/>
          <a:cs typeface="Century Gothic"/>
        </a:defRPr>
      </a:lvl1pPr>
      <a:lvl2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2pPr>
      <a:lvl3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3pPr>
      <a:lvl4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4pPr>
      <a:lvl5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fontAlgn="base">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fontAlgn="base">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fontAlgn="base">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fontAlgn="base">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0" fontAlgn="base" hangingPunct="0">
        <a:spcBef>
          <a:spcPct val="20000"/>
        </a:spcBef>
        <a:spcAft>
          <a:spcPct val="0"/>
        </a:spcAft>
        <a:buClr>
          <a:schemeClr val="tx2"/>
        </a:buClr>
        <a:buFont typeface="Arial" charset="0"/>
        <a:buChar char="•"/>
        <a:defRPr sz="2800" kern="1200">
          <a:solidFill>
            <a:srgbClr val="4D4F4D"/>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Font typeface="Arial" charset="0"/>
        <a:buChar char="–"/>
        <a:defRPr sz="2400" kern="1200">
          <a:solidFill>
            <a:srgbClr val="4D4F4D"/>
          </a:solidFill>
          <a:latin typeface="+mn-lt"/>
          <a:ea typeface="ＭＳ Ｐゴシック" charset="0"/>
          <a:cs typeface="+mn-cs"/>
        </a:defRPr>
      </a:lvl2pPr>
      <a:lvl3pPr marL="1143000" indent="-228600" algn="l" rtl="0" eaLnBrk="0" fontAlgn="base" hangingPunct="0">
        <a:spcBef>
          <a:spcPct val="20000"/>
        </a:spcBef>
        <a:spcAft>
          <a:spcPct val="0"/>
        </a:spcAft>
        <a:buClr>
          <a:schemeClr val="tx2"/>
        </a:buClr>
        <a:buFont typeface="Arial" charset="0"/>
        <a:buChar char="•"/>
        <a:defRPr sz="2000" kern="1200">
          <a:solidFill>
            <a:srgbClr val="4D4F4D"/>
          </a:solidFill>
          <a:latin typeface="+mn-lt"/>
          <a:ea typeface="ＭＳ Ｐゴシック" charset="0"/>
          <a:cs typeface="+mn-cs"/>
        </a:defRPr>
      </a:lvl3pPr>
      <a:lvl4pPr marL="1600200" indent="-228600" algn="l" rtl="0" eaLnBrk="0" fontAlgn="base" hangingPunct="0">
        <a:spcBef>
          <a:spcPct val="20000"/>
        </a:spcBef>
        <a:spcAft>
          <a:spcPct val="0"/>
        </a:spcAft>
        <a:buClr>
          <a:schemeClr val="tx2"/>
        </a:buClr>
        <a:buFont typeface="Arial" charset="0"/>
        <a:buChar char="–"/>
        <a:defRPr sz="1800" kern="1200">
          <a:solidFill>
            <a:srgbClr val="4D4F4D"/>
          </a:solidFill>
          <a:latin typeface="+mn-lt"/>
          <a:ea typeface="ＭＳ Ｐゴシック" charset="0"/>
          <a:cs typeface="+mn-cs"/>
        </a:defRPr>
      </a:lvl4pPr>
      <a:lvl5pPr marL="2057400" indent="-228600" algn="l" rtl="0" eaLnBrk="0" fontAlgn="base" hangingPunct="0">
        <a:spcBef>
          <a:spcPct val="20000"/>
        </a:spcBef>
        <a:spcAft>
          <a:spcPct val="0"/>
        </a:spcAft>
        <a:buClr>
          <a:schemeClr val="tx2"/>
        </a:buClr>
        <a:buFont typeface="Arial" charset="0"/>
        <a:buChar char="»"/>
        <a:defRPr sz="18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eg"/><Relationship Id="rId18" Type="http://schemas.openxmlformats.org/officeDocument/2006/relationships/image" Target="../media/image28.emf"/><Relationship Id="rId3" Type="http://schemas.openxmlformats.org/officeDocument/2006/relationships/image" Target="../media/image13.jpeg"/><Relationship Id="rId21" Type="http://schemas.openxmlformats.org/officeDocument/2006/relationships/image" Target="../media/image31.jpg"/><Relationship Id="rId7" Type="http://schemas.openxmlformats.org/officeDocument/2006/relationships/image" Target="../media/image17.emf"/><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tif"/><Relationship Id="rId15" Type="http://schemas.openxmlformats.org/officeDocument/2006/relationships/image" Target="../media/image25.png"/><Relationship Id="rId23" Type="http://schemas.openxmlformats.org/officeDocument/2006/relationships/image" Target="../media/image33.jpeg"/><Relationship Id="rId10" Type="http://schemas.openxmlformats.org/officeDocument/2006/relationships/image" Target="../media/image20.pn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1583" y="2172687"/>
            <a:ext cx="8768117" cy="1004853"/>
          </a:xfrm>
        </p:spPr>
        <p:txBody>
          <a:bodyPr/>
          <a:lstStyle/>
          <a:p>
            <a:pPr>
              <a:lnSpc>
                <a:spcPct val="100000"/>
              </a:lnSpc>
              <a:spcBef>
                <a:spcPts val="1200"/>
              </a:spcBef>
              <a:spcAft>
                <a:spcPts val="2400"/>
              </a:spcAft>
            </a:pPr>
            <a:r>
              <a:rPr lang="en-GB" sz="3200" dirty="0">
                <a:latin typeface="+mj-lt"/>
              </a:rPr>
              <a:t>Business Disability Forum </a:t>
            </a:r>
            <a:br>
              <a:rPr lang="en-GB" sz="3200" dirty="0">
                <a:latin typeface="+mj-lt"/>
              </a:rPr>
            </a:br>
            <a:r>
              <a:rPr lang="en-GB" sz="2400" dirty="0">
                <a:solidFill>
                  <a:schemeClr val="accent6">
                    <a:lumMod val="50000"/>
                  </a:schemeClr>
                </a:solidFill>
                <a:latin typeface="+mj-lt"/>
              </a:rPr>
              <a:t>Working with governments and business</a:t>
            </a:r>
            <a:endParaRPr lang="en-US" sz="2800" dirty="0">
              <a:solidFill>
                <a:schemeClr val="accent6">
                  <a:lumMod val="50000"/>
                </a:schemeClr>
              </a:solidFill>
              <a:latin typeface="+mj-lt"/>
            </a:endParaRPr>
          </a:p>
        </p:txBody>
      </p:sp>
      <p:sp>
        <p:nvSpPr>
          <p:cNvPr id="2" name="Text Placeholder 1"/>
          <p:cNvSpPr>
            <a:spLocks noGrp="1"/>
          </p:cNvSpPr>
          <p:nvPr>
            <p:ph type="body" sz="quarter" idx="11"/>
          </p:nvPr>
        </p:nvSpPr>
        <p:spPr/>
        <p:txBody>
          <a:bodyPr/>
          <a:lstStyle/>
          <a:p>
            <a:r>
              <a:rPr lang="en-GB" dirty="0"/>
              <a:t>Davina Critchley and Brendan Roach</a:t>
            </a:r>
          </a:p>
        </p:txBody>
      </p:sp>
      <p:sp>
        <p:nvSpPr>
          <p:cNvPr id="3" name="Text Placeholder 2"/>
          <p:cNvSpPr>
            <a:spLocks noGrp="1"/>
          </p:cNvSpPr>
          <p:nvPr>
            <p:ph type="body" sz="quarter" idx="12"/>
          </p:nvPr>
        </p:nvSpPr>
        <p:spPr/>
        <p:txBody>
          <a:bodyPr/>
          <a:lstStyle/>
          <a:p>
            <a:r>
              <a:rPr lang="en-GB" dirty="0"/>
              <a:t>23 October 2020</a:t>
            </a:r>
          </a:p>
        </p:txBody>
      </p:sp>
    </p:spTree>
    <p:extLst>
      <p:ext uri="{BB962C8B-B14F-4D97-AF65-F5344CB8AC3E}">
        <p14:creationId xmlns:p14="http://schemas.microsoft.com/office/powerpoint/2010/main" val="6973636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9ECB-A95A-435E-8189-D9EA3552B41C}"/>
              </a:ext>
            </a:extLst>
          </p:cNvPr>
          <p:cNvSpPr>
            <a:spLocks noGrp="1"/>
          </p:cNvSpPr>
          <p:nvPr>
            <p:ph type="title"/>
          </p:nvPr>
        </p:nvSpPr>
        <p:spPr/>
        <p:txBody>
          <a:bodyPr/>
          <a:lstStyle/>
          <a:p>
            <a:r>
              <a:rPr lang="en-GB" dirty="0"/>
              <a:t>Towards a disability-smart world</a:t>
            </a:r>
          </a:p>
        </p:txBody>
      </p:sp>
      <p:sp>
        <p:nvSpPr>
          <p:cNvPr id="3" name="Text Placeholder 2">
            <a:extLst>
              <a:ext uri="{FF2B5EF4-FFF2-40B4-BE49-F238E27FC236}">
                <a16:creationId xmlns:a16="http://schemas.microsoft.com/office/drawing/2014/main" id="{83BF8C86-53E0-41B0-8DBD-E3679EC2CF49}"/>
              </a:ext>
            </a:extLst>
          </p:cNvPr>
          <p:cNvSpPr>
            <a:spLocks noGrp="1"/>
          </p:cNvSpPr>
          <p:nvPr>
            <p:ph type="body" sz="quarter" idx="10"/>
          </p:nvPr>
        </p:nvSpPr>
        <p:spPr>
          <a:xfrm>
            <a:off x="272264" y="1276438"/>
            <a:ext cx="3713950" cy="3240000"/>
          </a:xfrm>
        </p:spPr>
        <p:txBody>
          <a:bodyPr/>
          <a:lstStyle/>
          <a:p>
            <a:r>
              <a:rPr lang="en-GB" sz="2800" dirty="0"/>
              <a:t>Our Global Taskforce develops best practice approaches to disability inclusion across their global operations.</a:t>
            </a:r>
          </a:p>
          <a:p>
            <a:endParaRPr lang="en-GB" dirty="0"/>
          </a:p>
        </p:txBody>
      </p:sp>
      <p:pic>
        <p:nvPicPr>
          <p:cNvPr id="5" name="Picture 4" descr="Front cover of research report 'towards a disability-smart world'">
            <a:extLst>
              <a:ext uri="{FF2B5EF4-FFF2-40B4-BE49-F238E27FC236}">
                <a16:creationId xmlns:a16="http://schemas.microsoft.com/office/drawing/2014/main" id="{49CD3D07-6368-448F-88EE-C38D131956EA}"/>
              </a:ext>
            </a:extLst>
          </p:cNvPr>
          <p:cNvPicPr>
            <a:picLocks noChangeAspect="1"/>
          </p:cNvPicPr>
          <p:nvPr/>
        </p:nvPicPr>
        <p:blipFill>
          <a:blip r:embed="rId2"/>
          <a:stretch>
            <a:fillRect/>
          </a:stretch>
        </p:blipFill>
        <p:spPr>
          <a:xfrm>
            <a:off x="4259203" y="1269238"/>
            <a:ext cx="2028385" cy="3247200"/>
          </a:xfrm>
          <a:prstGeom prst="rect">
            <a:avLst/>
          </a:prstGeom>
          <a:ln>
            <a:solidFill>
              <a:schemeClr val="accent5"/>
            </a:solidFill>
          </a:ln>
        </p:spPr>
      </p:pic>
      <p:pic>
        <p:nvPicPr>
          <p:cNvPr id="7" name="Picture 6" descr="Infographic of stats from the research ">
            <a:extLst>
              <a:ext uri="{FF2B5EF4-FFF2-40B4-BE49-F238E27FC236}">
                <a16:creationId xmlns:a16="http://schemas.microsoft.com/office/drawing/2014/main" id="{7CB4F5CE-0A1A-41D3-870D-400439169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578" y="1276438"/>
            <a:ext cx="2281010" cy="3240000"/>
          </a:xfrm>
          <a:prstGeom prst="rect">
            <a:avLst/>
          </a:prstGeom>
          <a:ln>
            <a:solidFill>
              <a:schemeClr val="tx1"/>
            </a:solidFill>
          </a:ln>
        </p:spPr>
      </p:pic>
    </p:spTree>
    <p:extLst>
      <p:ext uri="{BB962C8B-B14F-4D97-AF65-F5344CB8AC3E}">
        <p14:creationId xmlns:p14="http://schemas.microsoft.com/office/powerpoint/2010/main" val="68979685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bwMode="auto">
          <a:xfrm>
            <a:off x="272264" y="3610351"/>
            <a:ext cx="8111000" cy="7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noAutofit/>
          </a:bodyPr>
          <a:lstStyle>
            <a:lvl1pPr marL="0" indent="0" algn="l" rtl="0" eaLnBrk="1" fontAlgn="base" hangingPunct="1">
              <a:lnSpc>
                <a:spcPct val="90000"/>
              </a:lnSpc>
              <a:spcBef>
                <a:spcPct val="20000"/>
              </a:spcBef>
              <a:spcAft>
                <a:spcPct val="0"/>
              </a:spcAft>
              <a:buClr>
                <a:schemeClr val="tx2"/>
              </a:buClr>
              <a:buFont typeface="Arial" charset="0"/>
              <a:buNone/>
              <a:defRPr sz="2200" b="0" kern="1200" baseline="0">
                <a:solidFill>
                  <a:srgbClr val="FFFFFF"/>
                </a:solidFill>
                <a:latin typeface="Arial"/>
                <a:ea typeface="ＭＳ Ｐゴシック" charset="0"/>
                <a:cs typeface="Arial"/>
              </a:defRPr>
            </a:lvl1pPr>
            <a:lvl2pPr marL="457200" indent="0" algn="l" rtl="0" eaLnBrk="1" fontAlgn="base" hangingPunct="1">
              <a:spcBef>
                <a:spcPct val="20000"/>
              </a:spcBef>
              <a:spcAft>
                <a:spcPct val="0"/>
              </a:spcAft>
              <a:buClr>
                <a:schemeClr val="tx2"/>
              </a:buClr>
              <a:buFont typeface="Arial" charset="0"/>
              <a:buNone/>
              <a:defRPr sz="2800" b="1" kern="1200">
                <a:solidFill>
                  <a:srgbClr val="FFFFFF"/>
                </a:solidFill>
                <a:latin typeface="Century Gothic"/>
                <a:ea typeface="ＭＳ Ｐゴシック" charset="0"/>
                <a:cs typeface="Century Gothic"/>
              </a:defRPr>
            </a:lvl2pPr>
            <a:lvl3pPr marL="914400" indent="0" algn="l" rtl="0" eaLnBrk="1" fontAlgn="base" hangingPunct="1">
              <a:spcBef>
                <a:spcPct val="20000"/>
              </a:spcBef>
              <a:spcAft>
                <a:spcPct val="0"/>
              </a:spcAft>
              <a:buClr>
                <a:schemeClr val="tx2"/>
              </a:buClr>
              <a:buFont typeface="Arial" charset="0"/>
              <a:buNone/>
              <a:defRPr sz="2800" b="1" kern="1200">
                <a:solidFill>
                  <a:srgbClr val="FFFFFF"/>
                </a:solidFill>
                <a:latin typeface="Century Gothic"/>
                <a:ea typeface="ＭＳ Ｐゴシック" charset="0"/>
                <a:cs typeface="Century Gothic"/>
              </a:defRPr>
            </a:lvl3pPr>
            <a:lvl4pPr marL="1371600" indent="0" algn="l" rtl="0" eaLnBrk="1" fontAlgn="base" hangingPunct="1">
              <a:spcBef>
                <a:spcPct val="20000"/>
              </a:spcBef>
              <a:spcAft>
                <a:spcPct val="0"/>
              </a:spcAft>
              <a:buClr>
                <a:schemeClr val="tx2"/>
              </a:buClr>
              <a:buFont typeface="Arial" charset="0"/>
              <a:buNone/>
              <a:defRPr sz="2800" b="1" kern="1200">
                <a:solidFill>
                  <a:srgbClr val="FFFFFF"/>
                </a:solidFill>
                <a:latin typeface="Century Gothic"/>
                <a:ea typeface="ＭＳ Ｐゴシック" charset="0"/>
                <a:cs typeface="Century Gothic"/>
              </a:defRPr>
            </a:lvl4pPr>
            <a:lvl5pPr marL="1828800" indent="0" algn="l" rtl="0" eaLnBrk="1" fontAlgn="base" hangingPunct="1">
              <a:spcBef>
                <a:spcPct val="20000"/>
              </a:spcBef>
              <a:spcAft>
                <a:spcPct val="0"/>
              </a:spcAft>
              <a:buClr>
                <a:schemeClr val="tx2"/>
              </a:buClr>
              <a:buFont typeface="Arial" charset="0"/>
              <a:buNone/>
              <a:defRPr sz="2800" b="1" kern="1200">
                <a:solidFill>
                  <a:srgbClr val="FFFFFF"/>
                </a:solidFill>
                <a:latin typeface="Century Gothic"/>
                <a:ea typeface="ＭＳ Ｐゴシック"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GB" sz="1400" dirty="0"/>
              <a:t>Business Disability Forum is committed to ensuring that all its products and services are as accessible as possible to everyone. If you wish to discuss anything with regard to accessibility, please contact us.</a:t>
            </a:r>
          </a:p>
          <a:p>
            <a:endParaRPr lang="en-GB" sz="1400" dirty="0"/>
          </a:p>
          <a:p>
            <a:r>
              <a:rPr lang="en-GB" sz="1400" dirty="0"/>
              <a:t>Company limited by guarantee with charitable objects. </a:t>
            </a:r>
          </a:p>
          <a:p>
            <a:r>
              <a:rPr lang="en-GB" sz="1400" dirty="0"/>
              <a:t>Registered Charity No: 1018463.</a:t>
            </a:r>
          </a:p>
          <a:p>
            <a:r>
              <a:rPr lang="en-GB" sz="1400" dirty="0"/>
              <a:t>Registered in England No: 2603700.</a:t>
            </a:r>
            <a:endParaRPr lang="en-US" sz="1400" dirty="0"/>
          </a:p>
        </p:txBody>
      </p:sp>
      <p:sp>
        <p:nvSpPr>
          <p:cNvPr id="3" name="Text Placeholder 2"/>
          <p:cNvSpPr>
            <a:spLocks noGrp="1"/>
          </p:cNvSpPr>
          <p:nvPr>
            <p:ph type="body" sz="quarter" idx="11"/>
          </p:nvPr>
        </p:nvSpPr>
        <p:spPr/>
        <p:txBody>
          <a:bodyPr/>
          <a:lstStyle/>
          <a:p>
            <a:r>
              <a:rPr lang="en-GB" dirty="0"/>
              <a:t>+44-(0)20-7403-3020</a:t>
            </a:r>
            <a:endParaRPr lang="en-US" dirty="0"/>
          </a:p>
        </p:txBody>
      </p:sp>
      <p:sp>
        <p:nvSpPr>
          <p:cNvPr id="2" name="Text Placeholder 1"/>
          <p:cNvSpPr>
            <a:spLocks noGrp="1"/>
          </p:cNvSpPr>
          <p:nvPr>
            <p:ph type="body" sz="quarter" idx="10"/>
          </p:nvPr>
        </p:nvSpPr>
        <p:spPr/>
        <p:txBody>
          <a:bodyPr/>
          <a:lstStyle/>
          <a:p>
            <a:r>
              <a:rPr lang="en-US" dirty="0"/>
              <a:t>Enquiries@businessdisabilityforum.org.uk</a:t>
            </a:r>
          </a:p>
        </p:txBody>
      </p:sp>
      <p:sp>
        <p:nvSpPr>
          <p:cNvPr id="7" name="Title 6"/>
          <p:cNvSpPr>
            <a:spLocks noGrp="1"/>
          </p:cNvSpPr>
          <p:nvPr>
            <p:ph type="title"/>
          </p:nvPr>
        </p:nvSpPr>
        <p:spPr/>
        <p:txBody>
          <a:bodyPr/>
          <a:lstStyle/>
          <a:p>
            <a:r>
              <a:rPr lang="en-GB" dirty="0"/>
              <a:t>Contact us</a:t>
            </a:r>
          </a:p>
        </p:txBody>
      </p:sp>
    </p:spTree>
    <p:extLst>
      <p:ext uri="{BB962C8B-B14F-4D97-AF65-F5344CB8AC3E}">
        <p14:creationId xmlns:p14="http://schemas.microsoft.com/office/powerpoint/2010/main" val="22095217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14" y="494258"/>
            <a:ext cx="7202696" cy="518309"/>
          </a:xfrm>
        </p:spPr>
        <p:txBody>
          <a:bodyPr>
            <a:normAutofit/>
          </a:bodyPr>
          <a:lstStyle/>
          <a:p>
            <a:r>
              <a:rPr lang="en-GB" sz="3200" dirty="0">
                <a:latin typeface="+mj-lt"/>
              </a:rPr>
              <a:t>We are Business Disability Forum</a:t>
            </a:r>
            <a:endParaRPr lang="en-GB" sz="3600" dirty="0">
              <a:latin typeface="+mj-lt"/>
            </a:endParaRPr>
          </a:p>
        </p:txBody>
      </p:sp>
      <p:sp>
        <p:nvSpPr>
          <p:cNvPr id="3" name="Rectangle 2"/>
          <p:cNvSpPr/>
          <p:nvPr/>
        </p:nvSpPr>
        <p:spPr>
          <a:xfrm>
            <a:off x="304800" y="1218158"/>
            <a:ext cx="4372098" cy="3477875"/>
          </a:xfrm>
          <a:prstGeom prst="rect">
            <a:avLst/>
          </a:prstGeom>
        </p:spPr>
        <p:txBody>
          <a:bodyPr wrap="square">
            <a:spAutoFit/>
          </a:bodyPr>
          <a:lstStyle/>
          <a:p>
            <a:r>
              <a:rPr lang="en-GB" sz="2000" dirty="0">
                <a:solidFill>
                  <a:schemeClr val="bg2"/>
                </a:solidFill>
              </a:rPr>
              <a:t>We believe the 26 million people in the UK and over 1 billion people worldwide with disabilities and long-term conditions enhance the social and economic health of our societies. </a:t>
            </a:r>
          </a:p>
          <a:p>
            <a:endParaRPr lang="en-GB" sz="2000" dirty="0">
              <a:solidFill>
                <a:schemeClr val="bg2"/>
              </a:solidFill>
            </a:endParaRPr>
          </a:p>
          <a:p>
            <a:r>
              <a:rPr lang="en-GB" sz="2000" dirty="0">
                <a:solidFill>
                  <a:schemeClr val="bg2"/>
                </a:solidFill>
              </a:rPr>
              <a:t>We exist to remove barriers in business structures and Government that prevent disabled people from thriving and contributing in this way. </a:t>
            </a:r>
          </a:p>
        </p:txBody>
      </p:sp>
      <p:pic>
        <p:nvPicPr>
          <p:cNvPr id="1026" name="Picture 2" descr="Group of people sm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508" y="1218159"/>
            <a:ext cx="3699697" cy="2333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79417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 de recherche d'images pour &quot;anglo american logo&quot;">
            <a:extLst>
              <a:ext uri="{FF2B5EF4-FFF2-40B4-BE49-F238E27FC236}">
                <a16:creationId xmlns:a16="http://schemas.microsoft.com/office/drawing/2014/main" id="{D6E38604-9EC5-4DE6-9F9E-91EF93F6D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839" y="700997"/>
            <a:ext cx="1992219" cy="1328147"/>
          </a:xfrm>
          <a:prstGeom prst="rect">
            <a:avLst/>
          </a:prstGeom>
          <a:noFill/>
          <a:extLst>
            <a:ext uri="{909E8E84-426E-40DD-AFC4-6F175D3DCCD1}">
              <a14:hiddenFill xmlns:a14="http://schemas.microsoft.com/office/drawing/2010/main">
                <a:solidFill>
                  <a:srgbClr val="FFFFFF"/>
                </a:solidFill>
              </a14:hiddenFill>
            </a:ext>
          </a:extLst>
        </p:spPr>
      </p:pic>
      <p:sp>
        <p:nvSpPr>
          <p:cNvPr id="25601" name="Title 10"/>
          <p:cNvSpPr>
            <a:spLocks noGrp="1"/>
          </p:cNvSpPr>
          <p:nvPr>
            <p:ph type="title"/>
          </p:nvPr>
        </p:nvSpPr>
        <p:spPr>
          <a:xfrm>
            <a:off x="263525" y="292413"/>
            <a:ext cx="8613775" cy="491709"/>
          </a:xfrm>
        </p:spPr>
        <p:txBody>
          <a:bodyPr>
            <a:normAutofit/>
          </a:bodyPr>
          <a:lstStyle/>
          <a:p>
            <a:r>
              <a:rPr lang="en-GB" altLang="en-US" dirty="0">
                <a:solidFill>
                  <a:schemeClr val="bg1">
                    <a:lumMod val="50000"/>
                  </a:schemeClr>
                </a:solidFill>
                <a:latin typeface="+mj-lt"/>
                <a:ea typeface="ＭＳ Ｐゴシック" pitchFamily="34" charset="-128"/>
              </a:rPr>
              <a:t>Some of our Partners</a:t>
            </a:r>
            <a:endParaRPr lang="en-GB" altLang="en-US" sz="3200" dirty="0">
              <a:solidFill>
                <a:schemeClr val="bg1">
                  <a:lumMod val="50000"/>
                </a:schemeClr>
              </a:solidFill>
              <a:latin typeface="+mj-lt"/>
              <a:ea typeface="ＭＳ Ｐゴシック" pitchFamily="34" charset="-128"/>
            </a:endParaRPr>
          </a:p>
        </p:txBody>
      </p:sp>
      <p:pic>
        <p:nvPicPr>
          <p:cNvPr id="3" name="Picture Placeholder 26" descr="Allianz logo" title="Allianz">
            <a:extLst>
              <a:ext uri="{FF2B5EF4-FFF2-40B4-BE49-F238E27FC236}">
                <a16:creationId xmlns:a16="http://schemas.microsoft.com/office/drawing/2014/main" id="{8FFFBB7F-AA76-4CDD-BE79-B032FDD5B783}"/>
              </a:ext>
            </a:extLst>
          </p:cNvPr>
          <p:cNvPicPr>
            <a:picLocks noChangeAspect="1"/>
          </p:cNvPicPr>
          <p:nvPr/>
        </p:nvPicPr>
        <p:blipFill>
          <a:blip r:embed="rId4" cstate="print">
            <a:extLst>
              <a:ext uri="{28A0092B-C50C-407E-A947-70E740481C1C}">
                <a14:useLocalDpi xmlns:a14="http://schemas.microsoft.com/office/drawing/2010/main" val="0"/>
              </a:ext>
            </a:extLst>
          </a:blip>
          <a:srcRect t="-31937" b="-31937"/>
          <a:stretch>
            <a:fillRect/>
          </a:stretch>
        </p:blipFill>
        <p:spPr>
          <a:xfrm>
            <a:off x="1915942" y="865630"/>
            <a:ext cx="1424543" cy="1036291"/>
          </a:xfrm>
          <a:prstGeom prst="rect">
            <a:avLst/>
          </a:prstGeom>
        </p:spPr>
      </p:pic>
      <p:pic>
        <p:nvPicPr>
          <p:cNvPr id="4" name="Picture Placeholder 28" descr="American Express logo" title="American Express">
            <a:extLst>
              <a:ext uri="{FF2B5EF4-FFF2-40B4-BE49-F238E27FC236}">
                <a16:creationId xmlns:a16="http://schemas.microsoft.com/office/drawing/2014/main" id="{6252FA6B-3946-46E1-8DD8-2A3F39E579D2}"/>
              </a:ext>
            </a:extLst>
          </p:cNvPr>
          <p:cNvPicPr>
            <a:picLocks noChangeAspect="1"/>
          </p:cNvPicPr>
          <p:nvPr/>
        </p:nvPicPr>
        <p:blipFill>
          <a:blip r:embed="rId5" cstate="print">
            <a:extLst>
              <a:ext uri="{28A0092B-C50C-407E-A947-70E740481C1C}">
                <a14:useLocalDpi xmlns:a14="http://schemas.microsoft.com/office/drawing/2010/main" val="0"/>
              </a:ext>
            </a:extLst>
          </a:blip>
          <a:srcRect l="-11312" r="-11312"/>
          <a:stretch>
            <a:fillRect/>
          </a:stretch>
        </p:blipFill>
        <p:spPr>
          <a:xfrm>
            <a:off x="3798267" y="987517"/>
            <a:ext cx="1088175" cy="791598"/>
          </a:xfrm>
          <a:prstGeom prst="rect">
            <a:avLst/>
          </a:prstGeom>
        </p:spPr>
      </p:pic>
      <p:pic>
        <p:nvPicPr>
          <p:cNvPr id="5" name="Picture Placeholder 29" descr="Atos logo" title="Atos">
            <a:extLst>
              <a:ext uri="{FF2B5EF4-FFF2-40B4-BE49-F238E27FC236}">
                <a16:creationId xmlns:a16="http://schemas.microsoft.com/office/drawing/2014/main" id="{CA147F9D-5008-4FA7-818A-888D80F54496}"/>
              </a:ext>
            </a:extLst>
          </p:cNvPr>
          <p:cNvPicPr>
            <a:picLocks noChangeAspect="1"/>
          </p:cNvPicPr>
          <p:nvPr/>
        </p:nvPicPr>
        <p:blipFill>
          <a:blip r:embed="rId6" cstate="print">
            <a:extLst>
              <a:ext uri="{28A0092B-C50C-407E-A947-70E740481C1C}">
                <a14:useLocalDpi xmlns:a14="http://schemas.microsoft.com/office/drawing/2010/main" val="0"/>
              </a:ext>
            </a:extLst>
          </a:blip>
          <a:srcRect t="-1478" b="-1478"/>
          <a:stretch>
            <a:fillRect/>
          </a:stretch>
        </p:blipFill>
        <p:spPr>
          <a:xfrm>
            <a:off x="7503487" y="926101"/>
            <a:ext cx="1224601" cy="890842"/>
          </a:xfrm>
          <a:prstGeom prst="rect">
            <a:avLst/>
          </a:prstGeom>
        </p:spPr>
      </p:pic>
      <p:pic>
        <p:nvPicPr>
          <p:cNvPr id="6" name="Picture Placeholder 31" descr="Bank of America logo" title="Bank of America">
            <a:extLst>
              <a:ext uri="{FF2B5EF4-FFF2-40B4-BE49-F238E27FC236}">
                <a16:creationId xmlns:a16="http://schemas.microsoft.com/office/drawing/2014/main" id="{B527972C-0367-437E-9A9B-9F8E4F9977C8}"/>
              </a:ext>
            </a:extLst>
          </p:cNvPr>
          <p:cNvPicPr>
            <a:picLocks noChangeAspect="1"/>
          </p:cNvPicPr>
          <p:nvPr/>
        </p:nvPicPr>
        <p:blipFill>
          <a:blip r:embed="rId7">
            <a:extLst>
              <a:ext uri="{28A0092B-C50C-407E-A947-70E740481C1C}">
                <a14:useLocalDpi xmlns:a14="http://schemas.microsoft.com/office/drawing/2010/main" val="0"/>
              </a:ext>
            </a:extLst>
          </a:blip>
          <a:srcRect t="-90308" b="-90308"/>
          <a:stretch>
            <a:fillRect/>
          </a:stretch>
        </p:blipFill>
        <p:spPr>
          <a:xfrm>
            <a:off x="316484" y="1820376"/>
            <a:ext cx="1550173" cy="1127681"/>
          </a:xfrm>
          <a:prstGeom prst="rect">
            <a:avLst/>
          </a:prstGeom>
        </p:spPr>
      </p:pic>
      <p:pic>
        <p:nvPicPr>
          <p:cNvPr id="7" name="Picture Placeholder 32" descr="BBC logo" title="BBC">
            <a:extLst>
              <a:ext uri="{FF2B5EF4-FFF2-40B4-BE49-F238E27FC236}">
                <a16:creationId xmlns:a16="http://schemas.microsoft.com/office/drawing/2014/main" id="{C9A07646-B9D1-4655-A67A-BCC350FD2465}"/>
              </a:ext>
            </a:extLst>
          </p:cNvPr>
          <p:cNvPicPr>
            <a:picLocks noChangeAspect="1"/>
          </p:cNvPicPr>
          <p:nvPr/>
        </p:nvPicPr>
        <p:blipFill>
          <a:blip r:embed="rId8">
            <a:extLst>
              <a:ext uri="{28A0092B-C50C-407E-A947-70E740481C1C}">
                <a14:useLocalDpi xmlns:a14="http://schemas.microsoft.com/office/drawing/2010/main" val="0"/>
              </a:ext>
            </a:extLst>
          </a:blip>
          <a:srcRect t="-32040" b="-32040"/>
          <a:stretch>
            <a:fillRect/>
          </a:stretch>
        </p:blipFill>
        <p:spPr>
          <a:xfrm>
            <a:off x="1851014" y="1904561"/>
            <a:ext cx="1584325" cy="1152525"/>
          </a:xfrm>
          <a:prstGeom prst="rect">
            <a:avLst/>
          </a:prstGeom>
        </p:spPr>
      </p:pic>
      <p:pic>
        <p:nvPicPr>
          <p:cNvPr id="8" name="Picture Placeholder 33" descr="Cisco logo" title="Cisco">
            <a:extLst>
              <a:ext uri="{FF2B5EF4-FFF2-40B4-BE49-F238E27FC236}">
                <a16:creationId xmlns:a16="http://schemas.microsoft.com/office/drawing/2014/main" id="{BF83D127-DA43-455A-98A5-62D2093D1C02}"/>
              </a:ext>
            </a:extLst>
          </p:cNvPr>
          <p:cNvPicPr>
            <a:picLocks noChangeAspect="1"/>
          </p:cNvPicPr>
          <p:nvPr/>
        </p:nvPicPr>
        <p:blipFill>
          <a:blip r:embed="rId9" cstate="print">
            <a:extLst>
              <a:ext uri="{28A0092B-C50C-407E-A947-70E740481C1C}">
                <a14:useLocalDpi xmlns:a14="http://schemas.microsoft.com/office/drawing/2010/main" val="0"/>
              </a:ext>
            </a:extLst>
          </a:blip>
          <a:srcRect t="-14742" b="-14742"/>
          <a:stretch>
            <a:fillRect/>
          </a:stretch>
        </p:blipFill>
        <p:spPr>
          <a:xfrm>
            <a:off x="3488308" y="1893539"/>
            <a:ext cx="1224602" cy="890843"/>
          </a:xfrm>
          <a:prstGeom prst="rect">
            <a:avLst/>
          </a:prstGeom>
        </p:spPr>
      </p:pic>
      <p:pic>
        <p:nvPicPr>
          <p:cNvPr id="10" name="Picture Placeholder 2" descr="Accenture logo" title="Accenture">
            <a:extLst>
              <a:ext uri="{FF2B5EF4-FFF2-40B4-BE49-F238E27FC236}">
                <a16:creationId xmlns:a16="http://schemas.microsoft.com/office/drawing/2014/main" id="{667CA1D7-0BCD-4C5C-BB41-D27EE8552696}"/>
              </a:ext>
            </a:extLst>
          </p:cNvPr>
          <p:cNvPicPr>
            <a:picLocks noChangeAspect="1"/>
          </p:cNvPicPr>
          <p:nvPr/>
        </p:nvPicPr>
        <p:blipFill>
          <a:blip r:embed="rId10" cstate="print">
            <a:extLst>
              <a:ext uri="{28A0092B-C50C-407E-A947-70E740481C1C}">
                <a14:useLocalDpi xmlns:a14="http://schemas.microsoft.com/office/drawing/2010/main" val="0"/>
              </a:ext>
            </a:extLst>
          </a:blip>
          <a:srcRect t="-87730" b="-87730"/>
          <a:stretch>
            <a:fillRect/>
          </a:stretch>
        </p:blipFill>
        <p:spPr bwMode="auto">
          <a:xfrm>
            <a:off x="281730" y="965051"/>
            <a:ext cx="1236095" cy="89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4" name="Picture Placeholder 14" descr="EY logo" title="EY">
            <a:extLst>
              <a:ext uri="{FF2B5EF4-FFF2-40B4-BE49-F238E27FC236}">
                <a16:creationId xmlns:a16="http://schemas.microsoft.com/office/drawing/2014/main" id="{0177985B-D474-4782-A05E-5035B130E383}"/>
              </a:ext>
            </a:extLst>
          </p:cNvPr>
          <p:cNvPicPr>
            <a:picLocks noChangeAspect="1"/>
          </p:cNvPicPr>
          <p:nvPr/>
        </p:nvPicPr>
        <p:blipFill>
          <a:blip r:embed="rId11" cstate="print">
            <a:extLst>
              <a:ext uri="{28A0092B-C50C-407E-A947-70E740481C1C}">
                <a14:useLocalDpi xmlns:a14="http://schemas.microsoft.com/office/drawing/2010/main" val="0"/>
              </a:ext>
            </a:extLst>
          </a:blip>
          <a:srcRect t="-26298" b="-26298"/>
          <a:stretch>
            <a:fillRect/>
          </a:stretch>
        </p:blipFill>
        <p:spPr>
          <a:xfrm>
            <a:off x="6826032" y="1711760"/>
            <a:ext cx="1311968" cy="954398"/>
          </a:xfrm>
          <a:prstGeom prst="rect">
            <a:avLst/>
          </a:prstGeom>
        </p:spPr>
      </p:pic>
      <p:pic>
        <p:nvPicPr>
          <p:cNvPr id="19" name="Picture Placeholder 13" descr="Kingfisher logo" title="Kingfisher">
            <a:extLst>
              <a:ext uri="{FF2B5EF4-FFF2-40B4-BE49-F238E27FC236}">
                <a16:creationId xmlns:a16="http://schemas.microsoft.com/office/drawing/2014/main" id="{5F56BA8F-CCD1-41BE-87DA-D7A82D4E98F7}"/>
              </a:ext>
            </a:extLst>
          </p:cNvPr>
          <p:cNvPicPr>
            <a:picLocks noChangeAspect="1"/>
          </p:cNvPicPr>
          <p:nvPr/>
        </p:nvPicPr>
        <p:blipFill>
          <a:blip r:embed="rId12" cstate="print">
            <a:extLst>
              <a:ext uri="{28A0092B-C50C-407E-A947-70E740481C1C}">
                <a14:useLocalDpi xmlns:a14="http://schemas.microsoft.com/office/drawing/2010/main" val="0"/>
              </a:ext>
            </a:extLst>
          </a:blip>
          <a:srcRect t="-47966" b="-47966"/>
          <a:stretch>
            <a:fillRect/>
          </a:stretch>
        </p:blipFill>
        <p:spPr>
          <a:xfrm>
            <a:off x="1865479" y="2738126"/>
            <a:ext cx="1408271" cy="1024454"/>
          </a:xfrm>
          <a:prstGeom prst="rect">
            <a:avLst/>
          </a:prstGeom>
        </p:spPr>
      </p:pic>
      <p:pic>
        <p:nvPicPr>
          <p:cNvPr id="20" name="Picture Placeholder 14" descr="KPMG logo" title="KPMG">
            <a:extLst>
              <a:ext uri="{FF2B5EF4-FFF2-40B4-BE49-F238E27FC236}">
                <a16:creationId xmlns:a16="http://schemas.microsoft.com/office/drawing/2014/main" id="{7D679E3C-D902-4C81-8910-FAC24C5BCF82}"/>
              </a:ext>
            </a:extLst>
          </p:cNvPr>
          <p:cNvPicPr>
            <a:picLocks noChangeAspect="1"/>
          </p:cNvPicPr>
          <p:nvPr/>
        </p:nvPicPr>
        <p:blipFill>
          <a:blip r:embed="rId13" cstate="print">
            <a:extLst>
              <a:ext uri="{28A0092B-C50C-407E-A947-70E740481C1C}">
                <a14:useLocalDpi xmlns:a14="http://schemas.microsoft.com/office/drawing/2010/main" val="0"/>
              </a:ext>
            </a:extLst>
          </a:blip>
          <a:srcRect t="858" b="858"/>
          <a:stretch>
            <a:fillRect/>
          </a:stretch>
        </p:blipFill>
        <p:spPr>
          <a:xfrm>
            <a:off x="3435339" y="2660537"/>
            <a:ext cx="1408271" cy="1024454"/>
          </a:xfrm>
          <a:prstGeom prst="rect">
            <a:avLst/>
          </a:prstGeom>
        </p:spPr>
      </p:pic>
      <p:pic>
        <p:nvPicPr>
          <p:cNvPr id="22" name="Picture Placeholder 17" descr="Microsoft Ltd logo" title="Microsoft Ltd">
            <a:extLst>
              <a:ext uri="{FF2B5EF4-FFF2-40B4-BE49-F238E27FC236}">
                <a16:creationId xmlns:a16="http://schemas.microsoft.com/office/drawing/2014/main" id="{E70B1F6B-F5E8-48BE-B983-33EFEC47EA9B}"/>
              </a:ext>
            </a:extLst>
          </p:cNvPr>
          <p:cNvPicPr>
            <a:picLocks noChangeAspect="1"/>
          </p:cNvPicPr>
          <p:nvPr/>
        </p:nvPicPr>
        <p:blipFill>
          <a:blip r:embed="rId14" cstate="print">
            <a:extLst>
              <a:ext uri="{28A0092B-C50C-407E-A947-70E740481C1C}">
                <a14:useLocalDpi xmlns:a14="http://schemas.microsoft.com/office/drawing/2010/main" val="0"/>
              </a:ext>
            </a:extLst>
          </a:blip>
          <a:srcRect t="-106404" b="-106404"/>
          <a:stretch>
            <a:fillRect/>
          </a:stretch>
        </p:blipFill>
        <p:spPr>
          <a:xfrm>
            <a:off x="6942028" y="2715655"/>
            <a:ext cx="1408271" cy="1024454"/>
          </a:xfrm>
          <a:prstGeom prst="rect">
            <a:avLst/>
          </a:prstGeom>
        </p:spPr>
      </p:pic>
      <p:pic>
        <p:nvPicPr>
          <p:cNvPr id="23" name="Picture Placeholder 3" descr="Lloyds Banking Group logo" title="Lloyds Banking Group">
            <a:extLst>
              <a:ext uri="{FF2B5EF4-FFF2-40B4-BE49-F238E27FC236}">
                <a16:creationId xmlns:a16="http://schemas.microsoft.com/office/drawing/2014/main" id="{C176F883-F3F6-4A0B-9099-2CDD9B6510DC}"/>
              </a:ext>
            </a:extLst>
          </p:cNvPr>
          <p:cNvPicPr>
            <a:picLocks noChangeAspect="1"/>
          </p:cNvPicPr>
          <p:nvPr/>
        </p:nvPicPr>
        <p:blipFill>
          <a:blip r:embed="rId15" cstate="print">
            <a:extLst>
              <a:ext uri="{28A0092B-C50C-407E-A947-70E740481C1C}">
                <a14:useLocalDpi xmlns:a14="http://schemas.microsoft.com/office/drawing/2010/main" val="0"/>
              </a:ext>
            </a:extLst>
          </a:blip>
          <a:srcRect t="-22877" b="-22877"/>
          <a:stretch>
            <a:fillRect/>
          </a:stretch>
        </p:blipFill>
        <p:spPr>
          <a:xfrm>
            <a:off x="5084084" y="2729681"/>
            <a:ext cx="1408271" cy="1024454"/>
          </a:xfrm>
          <a:prstGeom prst="rect">
            <a:avLst/>
          </a:prstGeom>
        </p:spPr>
      </p:pic>
      <p:pic>
        <p:nvPicPr>
          <p:cNvPr id="24" name="Picture Placeholder 5" descr="HSBC logo" title="HSBC">
            <a:extLst>
              <a:ext uri="{FF2B5EF4-FFF2-40B4-BE49-F238E27FC236}">
                <a16:creationId xmlns:a16="http://schemas.microsoft.com/office/drawing/2014/main" id="{1DAA899A-C26B-4C2C-B0D7-7C784AD6998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277" t="20298" r="12690" b="23242"/>
          <a:stretch/>
        </p:blipFill>
        <p:spPr bwMode="auto">
          <a:xfrm>
            <a:off x="225434" y="3004420"/>
            <a:ext cx="1475475" cy="51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27" name="Picture Placeholder 12" descr="PWC logo" title="PWC">
            <a:extLst>
              <a:ext uri="{FF2B5EF4-FFF2-40B4-BE49-F238E27FC236}">
                <a16:creationId xmlns:a16="http://schemas.microsoft.com/office/drawing/2014/main" id="{84FC8347-9672-4C10-891D-2FA715AF812C}"/>
              </a:ext>
            </a:extLst>
          </p:cNvPr>
          <p:cNvPicPr>
            <a:picLocks noChangeAspect="1"/>
          </p:cNvPicPr>
          <p:nvPr/>
        </p:nvPicPr>
        <p:blipFill>
          <a:blip r:embed="rId17" cstate="print">
            <a:extLst>
              <a:ext uri="{28A0092B-C50C-407E-A947-70E740481C1C}">
                <a14:useLocalDpi xmlns:a14="http://schemas.microsoft.com/office/drawing/2010/main" val="0"/>
              </a:ext>
            </a:extLst>
          </a:blip>
          <a:srcRect l="-3935" r="-3935"/>
          <a:stretch>
            <a:fillRect/>
          </a:stretch>
        </p:blipFill>
        <p:spPr>
          <a:xfrm>
            <a:off x="766382" y="3657958"/>
            <a:ext cx="1122410" cy="816503"/>
          </a:xfrm>
          <a:prstGeom prst="rect">
            <a:avLst/>
          </a:prstGeom>
        </p:spPr>
      </p:pic>
      <p:pic>
        <p:nvPicPr>
          <p:cNvPr id="28" name="Picture Placeholder 13" descr="Royal Bank of Scotland Group logo" title="Royal Bank of Scotland Group">
            <a:extLst>
              <a:ext uri="{FF2B5EF4-FFF2-40B4-BE49-F238E27FC236}">
                <a16:creationId xmlns:a16="http://schemas.microsoft.com/office/drawing/2014/main" id="{E0E30F1E-6E34-4B05-B395-78F2C3BCC7D6}"/>
              </a:ext>
            </a:extLst>
          </p:cNvPr>
          <p:cNvPicPr>
            <a:picLocks noChangeAspect="1"/>
          </p:cNvPicPr>
          <p:nvPr/>
        </p:nvPicPr>
        <p:blipFill>
          <a:blip r:embed="rId18">
            <a:extLst>
              <a:ext uri="{28A0092B-C50C-407E-A947-70E740481C1C}">
                <a14:useLocalDpi xmlns:a14="http://schemas.microsoft.com/office/drawing/2010/main" val="0"/>
              </a:ext>
            </a:extLst>
          </a:blip>
          <a:srcRect t="-72986" b="-72986"/>
          <a:stretch>
            <a:fillRect/>
          </a:stretch>
        </p:blipFill>
        <p:spPr>
          <a:xfrm>
            <a:off x="2639329" y="3711741"/>
            <a:ext cx="1195455" cy="869640"/>
          </a:xfrm>
          <a:prstGeom prst="rect">
            <a:avLst/>
          </a:prstGeom>
        </p:spPr>
      </p:pic>
      <p:pic>
        <p:nvPicPr>
          <p:cNvPr id="29" name="Picture Placeholder 14" descr="Royal Mail Group logo" title="Royal Mail Group">
            <a:extLst>
              <a:ext uri="{FF2B5EF4-FFF2-40B4-BE49-F238E27FC236}">
                <a16:creationId xmlns:a16="http://schemas.microsoft.com/office/drawing/2014/main" id="{1F931DDB-5641-4B69-B451-CA809A71B252}"/>
              </a:ext>
            </a:extLst>
          </p:cNvPr>
          <p:cNvPicPr>
            <a:picLocks noChangeAspect="1"/>
          </p:cNvPicPr>
          <p:nvPr/>
        </p:nvPicPr>
        <p:blipFill>
          <a:blip r:embed="rId19" cstate="print">
            <a:extLst>
              <a:ext uri="{28A0092B-C50C-407E-A947-70E740481C1C}">
                <a14:useLocalDpi xmlns:a14="http://schemas.microsoft.com/office/drawing/2010/main" val="0"/>
              </a:ext>
            </a:extLst>
          </a:blip>
          <a:srcRect t="2806" b="2806"/>
          <a:stretch>
            <a:fillRect/>
          </a:stretch>
        </p:blipFill>
        <p:spPr>
          <a:xfrm>
            <a:off x="4329058" y="3696413"/>
            <a:ext cx="1367662" cy="994913"/>
          </a:xfrm>
          <a:prstGeom prst="rect">
            <a:avLst/>
          </a:prstGeom>
        </p:spPr>
      </p:pic>
      <p:pic>
        <p:nvPicPr>
          <p:cNvPr id="32" name="Picture Placeholder 17" descr="Shell International logo" title="Shell International Ltd">
            <a:extLst>
              <a:ext uri="{FF2B5EF4-FFF2-40B4-BE49-F238E27FC236}">
                <a16:creationId xmlns:a16="http://schemas.microsoft.com/office/drawing/2014/main" id="{6E5E1FAD-544E-4496-A37F-C902DE5917B6}"/>
              </a:ext>
            </a:extLst>
          </p:cNvPr>
          <p:cNvPicPr>
            <a:picLocks noChangeAspect="1"/>
          </p:cNvPicPr>
          <p:nvPr/>
        </p:nvPicPr>
        <p:blipFill>
          <a:blip r:embed="rId20" cstate="print">
            <a:extLst>
              <a:ext uri="{28A0092B-C50C-407E-A947-70E740481C1C}">
                <a14:useLocalDpi xmlns:a14="http://schemas.microsoft.com/office/drawing/2010/main" val="0"/>
              </a:ext>
            </a:extLst>
          </a:blip>
          <a:srcRect l="-13856" r="-13856"/>
          <a:stretch>
            <a:fillRect/>
          </a:stretch>
        </p:blipFill>
        <p:spPr>
          <a:xfrm>
            <a:off x="7690234" y="3638366"/>
            <a:ext cx="1153023" cy="838772"/>
          </a:xfrm>
          <a:prstGeom prst="rect">
            <a:avLst/>
          </a:prstGeom>
        </p:spPr>
      </p:pic>
      <p:pic>
        <p:nvPicPr>
          <p:cNvPr id="33" name="Picture Placeholder 15" descr="Sainsbury’s logo" title="Sainsbury’s">
            <a:extLst>
              <a:ext uri="{FF2B5EF4-FFF2-40B4-BE49-F238E27FC236}">
                <a16:creationId xmlns:a16="http://schemas.microsoft.com/office/drawing/2014/main" id="{58DBAF5B-0D1E-495F-A51F-8164E226E036}"/>
              </a:ext>
            </a:extLst>
          </p:cNvPr>
          <p:cNvPicPr>
            <a:picLocks noChangeAspect="1"/>
          </p:cNvPicPr>
          <p:nvPr/>
        </p:nvPicPr>
        <p:blipFill>
          <a:blip r:embed="rId21">
            <a:extLst>
              <a:ext uri="{28A0092B-C50C-407E-A947-70E740481C1C}">
                <a14:useLocalDpi xmlns:a14="http://schemas.microsoft.com/office/drawing/2010/main" val="0"/>
              </a:ext>
            </a:extLst>
          </a:blip>
          <a:srcRect t="-143298" b="-143298"/>
          <a:stretch>
            <a:fillRect/>
          </a:stretch>
        </p:blipFill>
        <p:spPr>
          <a:xfrm>
            <a:off x="6094967" y="3749275"/>
            <a:ext cx="1307979" cy="951495"/>
          </a:xfrm>
          <a:prstGeom prst="rect">
            <a:avLst/>
          </a:prstGeom>
        </p:spPr>
      </p:pic>
      <p:pic>
        <p:nvPicPr>
          <p:cNvPr id="1028" name="Picture 4" descr="RÃ©sultat de recherche d'images pour &quot;gsk logo&quot;">
            <a:extLst>
              <a:ext uri="{FF2B5EF4-FFF2-40B4-BE49-F238E27FC236}">
                <a16:creationId xmlns:a16="http://schemas.microsoft.com/office/drawing/2014/main" id="{E8E8ED53-8C82-483B-9D59-0E7BD932D29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15735" y="2068992"/>
            <a:ext cx="578031" cy="498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enterprise logo&quot;">
            <a:extLst>
              <a:ext uri="{FF2B5EF4-FFF2-40B4-BE49-F238E27FC236}">
                <a16:creationId xmlns:a16="http://schemas.microsoft.com/office/drawing/2014/main" id="{45BE53B0-A25C-4F08-9FAB-F46D37E123BA}"/>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9162" r="12333"/>
          <a:stretch/>
        </p:blipFill>
        <p:spPr bwMode="auto">
          <a:xfrm>
            <a:off x="4882498" y="1994365"/>
            <a:ext cx="1715669" cy="81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290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6"/>
          <p:cNvSpPr>
            <a:spLocks noGrp="1"/>
          </p:cNvSpPr>
          <p:nvPr>
            <p:ph type="body" sz="quarter" idx="18"/>
          </p:nvPr>
        </p:nvSpPr>
        <p:spPr>
          <a:xfrm>
            <a:off x="6527800" y="3589338"/>
            <a:ext cx="2339975" cy="595312"/>
          </a:xfrm>
        </p:spPr>
        <p:txBody>
          <a:bodyPr>
            <a:normAutofit fontScale="92500" lnSpcReduction="20000"/>
          </a:bodyPr>
          <a:lstStyle/>
          <a:p>
            <a:pPr algn="l"/>
            <a:r>
              <a:rPr lang="en-GB" altLang="en-US" sz="1800" b="1" dirty="0">
                <a:latin typeface="Arial" pitchFamily="34" charset="0"/>
                <a:ea typeface="ＭＳ Ｐゴシック" pitchFamily="34" charset="-128"/>
                <a:cs typeface="Arial" pitchFamily="34" charset="0"/>
              </a:rPr>
              <a:t>Consultancy and</a:t>
            </a:r>
          </a:p>
          <a:p>
            <a:pPr algn="l">
              <a:buFont typeface="Arial" pitchFamily="34" charset="0"/>
              <a:buNone/>
            </a:pPr>
            <a:r>
              <a:rPr lang="en-GB" altLang="en-US" sz="1800" b="1" dirty="0">
                <a:latin typeface="Arial" pitchFamily="34" charset="0"/>
                <a:ea typeface="ＭＳ Ｐゴシック" pitchFamily="34" charset="-128"/>
                <a:cs typeface="Arial" pitchFamily="34" charset="0"/>
              </a:rPr>
              <a:t>L&amp;D</a:t>
            </a:r>
          </a:p>
        </p:txBody>
      </p:sp>
      <p:pic>
        <p:nvPicPr>
          <p:cNvPr id="22" name="Picture Placeholder 2" descr="Photo of woman writting on white board" title="Learning and development image"/>
          <p:cNvPicPr>
            <a:picLocks noGrp="1" noChangeAspect="1"/>
          </p:cNvPicPr>
          <p:nvPr>
            <p:ph type="pic" sz="quarter" idx="21"/>
          </p:nvPr>
        </p:nvPicPr>
        <p:blipFill rotWithShape="1">
          <a:blip r:embed="rId3" cstate="email">
            <a:extLst>
              <a:ext uri="{28A0092B-C50C-407E-A947-70E740481C1C}">
                <a14:useLocalDpi xmlns:a14="http://schemas.microsoft.com/office/drawing/2010/main" val="0"/>
              </a:ext>
            </a:extLst>
          </a:blip>
          <a:srcRect l="10118" t="5623" r="19570"/>
          <a:stretch/>
        </p:blipFill>
        <p:spPr>
          <a:xfrm>
            <a:off x="6110288" y="946150"/>
            <a:ext cx="2787650" cy="2493963"/>
          </a:xfrm>
        </p:spPr>
      </p:pic>
      <p:sp>
        <p:nvSpPr>
          <p:cNvPr id="36867" name="Text Placeholder 5"/>
          <p:cNvSpPr>
            <a:spLocks noGrp="1"/>
          </p:cNvSpPr>
          <p:nvPr>
            <p:ph type="body" sz="quarter" idx="17"/>
          </p:nvPr>
        </p:nvSpPr>
        <p:spPr>
          <a:xfrm>
            <a:off x="3175000" y="3602038"/>
            <a:ext cx="2786063" cy="595312"/>
          </a:xfrm>
        </p:spPr>
        <p:txBody>
          <a:bodyPr>
            <a:normAutofit lnSpcReduction="10000"/>
          </a:bodyPr>
          <a:lstStyle/>
          <a:p>
            <a:pPr>
              <a:buFont typeface="Arial" pitchFamily="34" charset="0"/>
              <a:buNone/>
            </a:pPr>
            <a:r>
              <a:rPr lang="en-GB" altLang="en-US" sz="1800" b="1" dirty="0">
                <a:latin typeface="Arial" pitchFamily="34" charset="0"/>
                <a:ea typeface="ＭＳ Ｐゴシック" pitchFamily="34" charset="-128"/>
                <a:cs typeface="Arial" pitchFamily="34" charset="0"/>
              </a:rPr>
              <a:t>Taskforces and networks</a:t>
            </a:r>
          </a:p>
        </p:txBody>
      </p:sp>
      <p:pic>
        <p:nvPicPr>
          <p:cNvPr id="9" name="Picture 8" descr="Photo of a woman explaining something to a man in wheelchair" title="Consultancy image"/>
          <p:cNvPicPr>
            <a:picLocks noChangeAspect="1"/>
          </p:cNvPicPr>
          <p:nvPr/>
        </p:nvPicPr>
        <p:blipFill rotWithShape="1">
          <a:blip r:embed="rId4" cstate="email">
            <a:extLst>
              <a:ext uri="{28A0092B-C50C-407E-A947-70E740481C1C}">
                <a14:useLocalDpi xmlns:a14="http://schemas.microsoft.com/office/drawing/2010/main" val="0"/>
              </a:ext>
            </a:extLst>
          </a:blip>
          <a:srcRect l="23132" t="19979" r="37949" b="28221"/>
          <a:stretch/>
        </p:blipFill>
        <p:spPr>
          <a:xfrm>
            <a:off x="3175000" y="947738"/>
            <a:ext cx="2808288" cy="2490787"/>
          </a:xfrm>
          <a:prstGeom prst="rect">
            <a:avLst/>
          </a:prstGeom>
        </p:spPr>
      </p:pic>
      <p:sp>
        <p:nvSpPr>
          <p:cNvPr id="36869" name="Text Placeholder 4"/>
          <p:cNvSpPr>
            <a:spLocks noGrp="1"/>
          </p:cNvSpPr>
          <p:nvPr>
            <p:ph type="body" sz="quarter" idx="16"/>
          </p:nvPr>
        </p:nvSpPr>
        <p:spPr>
          <a:xfrm>
            <a:off x="261938" y="3589338"/>
            <a:ext cx="2786062" cy="595312"/>
          </a:xfrm>
        </p:spPr>
        <p:txBody>
          <a:bodyPr/>
          <a:lstStyle/>
          <a:p>
            <a:pPr>
              <a:buFont typeface="Arial" pitchFamily="34" charset="0"/>
              <a:buNone/>
            </a:pPr>
            <a:r>
              <a:rPr lang="en-GB" altLang="en-US" sz="1800" b="1">
                <a:latin typeface="Arial" pitchFamily="34" charset="0"/>
                <a:ea typeface="ＭＳ Ｐゴシック" pitchFamily="34" charset="-128"/>
                <a:cs typeface="Arial" pitchFamily="34" charset="0"/>
              </a:rPr>
              <a:t>Advice service</a:t>
            </a:r>
          </a:p>
        </p:txBody>
      </p:sp>
      <p:pic>
        <p:nvPicPr>
          <p:cNvPr id="11" name="Picture Placeholder 10" descr="Phot of male office worker on the phone" title="Advice service image"/>
          <p:cNvPicPr>
            <a:picLocks noGrp="1" noChangeAspect="1"/>
          </p:cNvPicPr>
          <p:nvPr>
            <p:ph type="pic" sz="quarter" idx="12"/>
          </p:nvPr>
        </p:nvPicPr>
        <p:blipFill rotWithShape="1">
          <a:blip r:embed="rId5" cstate="email">
            <a:extLst>
              <a:ext uri="{28A0092B-C50C-407E-A947-70E740481C1C}">
                <a14:useLocalDpi xmlns:a14="http://schemas.microsoft.com/office/drawing/2010/main" val="0"/>
              </a:ext>
            </a:extLst>
          </a:blip>
          <a:srcRect l="641" t="9960" r="19521" b="42395"/>
          <a:stretch/>
        </p:blipFill>
        <p:spPr>
          <a:xfrm>
            <a:off x="238125" y="946150"/>
            <a:ext cx="2786063" cy="2493963"/>
          </a:xfrm>
        </p:spPr>
      </p:pic>
      <p:sp>
        <p:nvSpPr>
          <p:cNvPr id="2" name="TextBox 1">
            <a:extLst>
              <a:ext uri="{FF2B5EF4-FFF2-40B4-BE49-F238E27FC236}">
                <a16:creationId xmlns:a16="http://schemas.microsoft.com/office/drawing/2014/main" id="{ED7B9DD6-C6E3-4452-AC21-FFA615BA465D}"/>
              </a:ext>
            </a:extLst>
          </p:cNvPr>
          <p:cNvSpPr txBox="1"/>
          <p:nvPr/>
        </p:nvSpPr>
        <p:spPr>
          <a:xfrm>
            <a:off x="261938" y="263047"/>
            <a:ext cx="8781854" cy="461665"/>
          </a:xfrm>
          <a:prstGeom prst="rect">
            <a:avLst/>
          </a:prstGeom>
          <a:noFill/>
        </p:spPr>
        <p:txBody>
          <a:bodyPr wrap="square" rtlCol="0">
            <a:spAutoFit/>
          </a:bodyPr>
          <a:lstStyle/>
          <a:p>
            <a:r>
              <a:rPr lang="en-GB" dirty="0"/>
              <a:t>We </a:t>
            </a:r>
            <a:r>
              <a:rPr lang="en-GB" b="1" dirty="0">
                <a:solidFill>
                  <a:schemeClr val="tx2"/>
                </a:solidFill>
              </a:rPr>
              <a:t>think.</a:t>
            </a:r>
            <a:r>
              <a:rPr lang="en-GB" dirty="0">
                <a:solidFill>
                  <a:schemeClr val="tx2"/>
                </a:solidFill>
              </a:rPr>
              <a:t> </a:t>
            </a:r>
            <a:r>
              <a:rPr lang="en-GB" dirty="0"/>
              <a:t>We </a:t>
            </a:r>
            <a:r>
              <a:rPr lang="en-GB" b="1" dirty="0">
                <a:solidFill>
                  <a:schemeClr val="tx2"/>
                </a:solidFill>
              </a:rPr>
              <a:t>advise. </a:t>
            </a:r>
            <a:r>
              <a:rPr lang="en-GB" dirty="0"/>
              <a:t>We </a:t>
            </a:r>
            <a:r>
              <a:rPr lang="en-GB" b="1" dirty="0">
                <a:solidFill>
                  <a:schemeClr val="tx2"/>
                </a:solidFill>
              </a:rPr>
              <a:t>support.</a:t>
            </a:r>
            <a:r>
              <a:rPr lang="en-GB" dirty="0">
                <a:solidFill>
                  <a:schemeClr val="tx2"/>
                </a:solidFill>
              </a:rPr>
              <a:t> </a:t>
            </a:r>
            <a:endParaRPr lang="en-GB" dirty="0"/>
          </a:p>
        </p:txBody>
      </p:sp>
    </p:spTree>
    <p:extLst>
      <p:ext uri="{BB962C8B-B14F-4D97-AF65-F5344CB8AC3E}">
        <p14:creationId xmlns:p14="http://schemas.microsoft.com/office/powerpoint/2010/main" val="2393400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5981700" y="3636963"/>
            <a:ext cx="3060700" cy="361950"/>
          </a:xfrm>
        </p:spPr>
        <p:txBody>
          <a:bodyPr>
            <a:normAutofit lnSpcReduction="10000"/>
          </a:bodyPr>
          <a:lstStyle/>
          <a:p>
            <a:pPr>
              <a:defRPr/>
            </a:pPr>
            <a:r>
              <a:rPr lang="en-GB" sz="1800" b="1" dirty="0"/>
              <a:t>Research and insight</a:t>
            </a:r>
          </a:p>
          <a:p>
            <a:pPr algn="l">
              <a:defRPr/>
            </a:pPr>
            <a:endParaRPr lang="en-US" sz="1800" b="1" dirty="0"/>
          </a:p>
        </p:txBody>
      </p:sp>
      <p:pic>
        <p:nvPicPr>
          <p:cNvPr id="14" name="Picture Placeholder 13" descr="Photo of accessible keyboard" title="Research and insights"/>
          <p:cNvPicPr>
            <a:picLocks noGrp="1" noChangeAspect="1"/>
          </p:cNvPicPr>
          <p:nvPr>
            <p:ph type="pic" sz="quarter" idx="21"/>
          </p:nvPr>
        </p:nvPicPr>
        <p:blipFill>
          <a:blip r:embed="rId3" cstate="email">
            <a:extLst>
              <a:ext uri="{28A0092B-C50C-407E-A947-70E740481C1C}">
                <a14:useLocalDpi xmlns:a14="http://schemas.microsoft.com/office/drawing/2010/main" val="0"/>
              </a:ext>
            </a:extLst>
          </a:blip>
          <a:srcRect l="12749" t="390" r="12749"/>
          <a:stretch>
            <a:fillRect/>
          </a:stretch>
        </p:blipFill>
        <p:spPr>
          <a:xfrm>
            <a:off x="6111875" y="955675"/>
            <a:ext cx="2797175" cy="2493963"/>
          </a:xfrm>
        </p:spPr>
      </p:pic>
      <p:sp>
        <p:nvSpPr>
          <p:cNvPr id="37891" name="Text Placeholder 5"/>
          <p:cNvSpPr>
            <a:spLocks noGrp="1"/>
          </p:cNvSpPr>
          <p:nvPr>
            <p:ph type="body" sz="quarter" idx="17"/>
          </p:nvPr>
        </p:nvSpPr>
        <p:spPr>
          <a:xfrm>
            <a:off x="3187700" y="3611563"/>
            <a:ext cx="2755900" cy="438150"/>
          </a:xfrm>
        </p:spPr>
        <p:txBody>
          <a:bodyPr>
            <a:normAutofit/>
          </a:bodyPr>
          <a:lstStyle/>
          <a:p>
            <a:pPr>
              <a:buFont typeface="Arial" pitchFamily="34" charset="0"/>
              <a:buNone/>
            </a:pPr>
            <a:r>
              <a:rPr lang="en-GB" altLang="en-US" sz="1800" b="1" dirty="0">
                <a:latin typeface="Arial" pitchFamily="34" charset="0"/>
                <a:ea typeface="ＭＳ Ｐゴシック" pitchFamily="34" charset="-128"/>
                <a:cs typeface="Arial" pitchFamily="34" charset="0"/>
              </a:rPr>
              <a:t>Networking events</a:t>
            </a:r>
          </a:p>
          <a:p>
            <a:pPr>
              <a:buFont typeface="Arial" pitchFamily="34" charset="0"/>
              <a:buNone/>
            </a:pPr>
            <a:endParaRPr lang="en-GB" altLang="en-US" sz="1800" b="1" dirty="0">
              <a:latin typeface="Arial" pitchFamily="34" charset="0"/>
              <a:ea typeface="ＭＳ Ｐゴシック" pitchFamily="34" charset="-128"/>
              <a:cs typeface="Arial" pitchFamily="34" charset="0"/>
            </a:endParaRPr>
          </a:p>
        </p:txBody>
      </p:sp>
      <p:pic>
        <p:nvPicPr>
          <p:cNvPr id="8" name="Picture Placeholder 7" descr="Photo of woman and man having conversation in office" title="Networking events image"/>
          <p:cNvPicPr>
            <a:picLocks noGrp="1" noChangeAspect="1"/>
          </p:cNvPicPr>
          <p:nvPr>
            <p:ph type="pic" sz="quarter" idx="20"/>
          </p:nvPr>
        </p:nvPicPr>
        <p:blipFill>
          <a:blip r:embed="rId4" cstate="email">
            <a:extLst>
              <a:ext uri="{28A0092B-C50C-407E-A947-70E740481C1C}">
                <a14:useLocalDpi xmlns:a14="http://schemas.microsoft.com/office/drawing/2010/main" val="0"/>
              </a:ext>
            </a:extLst>
          </a:blip>
          <a:srcRect l="12807" r="12807"/>
          <a:stretch>
            <a:fillRect/>
          </a:stretch>
        </p:blipFill>
        <p:spPr>
          <a:xfrm>
            <a:off x="3194050" y="954088"/>
            <a:ext cx="2787650" cy="2493962"/>
          </a:xfrm>
        </p:spPr>
      </p:pic>
      <p:sp>
        <p:nvSpPr>
          <p:cNvPr id="37893" name="Text Placeholder 4"/>
          <p:cNvSpPr>
            <a:spLocks noGrp="1"/>
          </p:cNvSpPr>
          <p:nvPr>
            <p:ph type="body" sz="quarter" idx="16"/>
          </p:nvPr>
        </p:nvSpPr>
        <p:spPr>
          <a:xfrm>
            <a:off x="255588" y="3624263"/>
            <a:ext cx="2805112" cy="425450"/>
          </a:xfrm>
        </p:spPr>
        <p:txBody>
          <a:bodyPr/>
          <a:lstStyle/>
          <a:p>
            <a:pPr algn="l">
              <a:buFont typeface="Arial" pitchFamily="34" charset="0"/>
              <a:buNone/>
            </a:pPr>
            <a:r>
              <a:rPr lang="en-GB" altLang="en-US" sz="1800" b="1" dirty="0">
                <a:latin typeface="Arial" pitchFamily="34" charset="0"/>
                <a:ea typeface="ＭＳ Ｐゴシック" pitchFamily="34" charset="-128"/>
                <a:cs typeface="Arial" pitchFamily="34" charset="0"/>
              </a:rPr>
              <a:t>Resources and toolkits</a:t>
            </a:r>
          </a:p>
          <a:p>
            <a:pPr algn="l">
              <a:buFont typeface="Arial" pitchFamily="34" charset="0"/>
              <a:buNone/>
            </a:pPr>
            <a:endParaRPr lang="en-GB" altLang="en-US" sz="1800" b="1" dirty="0">
              <a:latin typeface="Arial" pitchFamily="34" charset="0"/>
              <a:ea typeface="ＭＳ Ｐゴシック" pitchFamily="34" charset="-128"/>
              <a:cs typeface="Arial" pitchFamily="34" charset="0"/>
            </a:endParaRPr>
          </a:p>
        </p:txBody>
      </p:sp>
      <p:pic>
        <p:nvPicPr>
          <p:cNvPr id="12" name="Picture Placeholder 11" descr="Photo of showing a printed guide" title="Resources and toolkits image"/>
          <p:cNvPicPr>
            <a:picLocks noGrp="1" noChangeAspect="1"/>
          </p:cNvPicPr>
          <p:nvPr>
            <p:ph type="pic" sz="quarter" idx="12"/>
          </p:nvPr>
        </p:nvPicPr>
        <p:blipFill>
          <a:blip r:embed="rId5" cstate="email">
            <a:extLst>
              <a:ext uri="{28A0092B-C50C-407E-A947-70E740481C1C}">
                <a14:useLocalDpi xmlns:a14="http://schemas.microsoft.com/office/drawing/2010/main" val="0"/>
              </a:ext>
            </a:extLst>
          </a:blip>
          <a:srcRect l="8092" r="8092"/>
          <a:stretch>
            <a:fillRect/>
          </a:stretch>
        </p:blipFill>
        <p:spPr>
          <a:xfrm>
            <a:off x="255588" y="955675"/>
            <a:ext cx="2787650" cy="2493963"/>
          </a:xfrm>
        </p:spPr>
      </p:pic>
      <p:sp>
        <p:nvSpPr>
          <p:cNvPr id="4" name="TextBox 3">
            <a:extLst>
              <a:ext uri="{FF2B5EF4-FFF2-40B4-BE49-F238E27FC236}">
                <a16:creationId xmlns:a16="http://schemas.microsoft.com/office/drawing/2014/main" id="{5F1C3673-11BA-4936-ADEC-BE998FC2A45E}"/>
              </a:ext>
            </a:extLst>
          </p:cNvPr>
          <p:cNvSpPr txBox="1"/>
          <p:nvPr/>
        </p:nvSpPr>
        <p:spPr>
          <a:xfrm>
            <a:off x="255588" y="300625"/>
            <a:ext cx="8653462" cy="461665"/>
          </a:xfrm>
          <a:prstGeom prst="rect">
            <a:avLst/>
          </a:prstGeom>
          <a:noFill/>
        </p:spPr>
        <p:txBody>
          <a:bodyPr wrap="square" rtlCol="0">
            <a:spAutoFit/>
          </a:bodyPr>
          <a:lstStyle/>
          <a:p>
            <a:pPr>
              <a:spcAft>
                <a:spcPts val="600"/>
              </a:spcAft>
            </a:pPr>
            <a:r>
              <a:rPr lang="en-GB" dirty="0"/>
              <a:t>We </a:t>
            </a:r>
            <a:r>
              <a:rPr lang="en-GB" b="1" dirty="0">
                <a:solidFill>
                  <a:schemeClr val="tx2"/>
                </a:solidFill>
              </a:rPr>
              <a:t>share. </a:t>
            </a:r>
            <a:r>
              <a:rPr lang="en-GB" dirty="0"/>
              <a:t>We </a:t>
            </a:r>
            <a:r>
              <a:rPr lang="en-GB" b="1" dirty="0">
                <a:solidFill>
                  <a:schemeClr val="tx2"/>
                </a:solidFill>
              </a:rPr>
              <a:t>influence.</a:t>
            </a:r>
          </a:p>
        </p:txBody>
      </p:sp>
    </p:spTree>
    <p:extLst>
      <p:ext uri="{BB962C8B-B14F-4D97-AF65-F5344CB8AC3E}">
        <p14:creationId xmlns:p14="http://schemas.microsoft.com/office/powerpoint/2010/main" val="22639274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2EC8-6217-43BE-9DC5-6D832F0B1446}"/>
              </a:ext>
            </a:extLst>
          </p:cNvPr>
          <p:cNvSpPr>
            <a:spLocks noGrp="1"/>
          </p:cNvSpPr>
          <p:nvPr>
            <p:ph type="title"/>
          </p:nvPr>
        </p:nvSpPr>
        <p:spPr/>
        <p:txBody>
          <a:bodyPr/>
          <a:lstStyle/>
          <a:p>
            <a:r>
              <a:rPr lang="en-GB" dirty="0"/>
              <a:t>A disability-smart organisation: </a:t>
            </a:r>
          </a:p>
        </p:txBody>
      </p:sp>
      <p:sp>
        <p:nvSpPr>
          <p:cNvPr id="3" name="Text Placeholder 2">
            <a:extLst>
              <a:ext uri="{FF2B5EF4-FFF2-40B4-BE49-F238E27FC236}">
                <a16:creationId xmlns:a16="http://schemas.microsoft.com/office/drawing/2014/main" id="{D924F772-4D67-4707-838F-E3F656E43FB4}"/>
              </a:ext>
            </a:extLst>
          </p:cNvPr>
          <p:cNvSpPr>
            <a:spLocks noGrp="1"/>
          </p:cNvSpPr>
          <p:nvPr>
            <p:ph type="body" sz="quarter" idx="10"/>
          </p:nvPr>
        </p:nvSpPr>
        <p:spPr/>
        <p:txBody>
          <a:bodyPr/>
          <a:lstStyle/>
          <a:p>
            <a:endParaRPr lang="en-GB" dirty="0"/>
          </a:p>
        </p:txBody>
      </p:sp>
      <p:graphicFrame>
        <p:nvGraphicFramePr>
          <p:cNvPr id="4" name="Diagram 3" descr="- Understands how disability impacts on the whole organisation &#10;- Anticipates and removes barriers for groups &#10;- Makes adjustments for individuals&#10;- Does not make assumptions based on medical labels &#10;">
            <a:extLst>
              <a:ext uri="{FF2B5EF4-FFF2-40B4-BE49-F238E27FC236}">
                <a16:creationId xmlns:a16="http://schemas.microsoft.com/office/drawing/2014/main" id="{5F68B2E2-117C-47F1-BC02-E110E63DD49D}"/>
              </a:ext>
            </a:extLst>
          </p:cNvPr>
          <p:cNvGraphicFramePr/>
          <p:nvPr>
            <p:extLst>
              <p:ext uri="{D42A27DB-BD31-4B8C-83A1-F6EECF244321}">
                <p14:modId xmlns:p14="http://schemas.microsoft.com/office/powerpoint/2010/main" val="2855730202"/>
              </p:ext>
            </p:extLst>
          </p:nvPr>
        </p:nvGraphicFramePr>
        <p:xfrm>
          <a:off x="1077913" y="1060438"/>
          <a:ext cx="6096000" cy="34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7120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 ten disability standard icons" title="Image - ten disability standard ic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83" y="0"/>
            <a:ext cx="9133517" cy="5143500"/>
          </a:xfrm>
          <a:prstGeom prst="rect">
            <a:avLst/>
          </a:prstGeom>
        </p:spPr>
      </p:pic>
      <p:sp>
        <p:nvSpPr>
          <p:cNvPr id="5" name="Slide Number Placeholder 3"/>
          <p:cNvSpPr txBox="1">
            <a:spLocks/>
          </p:cNvSpPr>
          <p:nvPr/>
        </p:nvSpPr>
        <p:spPr>
          <a:xfrm>
            <a:off x="6804025" y="4732338"/>
            <a:ext cx="2073275" cy="365125"/>
          </a:xfrm>
          <a:prstGeom prst="rect">
            <a:avLst/>
          </a:prstGeom>
        </p:spPr>
        <p:txBody>
          <a:bodyPr rIns="0"/>
          <a:lstStyle>
            <a:defPPr>
              <a:defRPr lang="en-US"/>
            </a:defPPr>
            <a:lvl1pPr marL="0" algn="r"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450EB27-2720-2E45-AE15-BA1349842BF7}" type="slidenum">
              <a:rPr lang="en-GB" b="1" smtClean="0">
                <a:solidFill>
                  <a:srgbClr val="FFFFFF"/>
                </a:solidFill>
              </a:rPr>
              <a:pPr fontAlgn="auto">
                <a:spcBef>
                  <a:spcPts val="0"/>
                </a:spcBef>
                <a:spcAft>
                  <a:spcPts val="0"/>
                </a:spcAft>
                <a:defRPr/>
              </a:pPr>
              <a:t>7</a:t>
            </a:fld>
            <a:endParaRPr lang="en-GB" b="1" dirty="0">
              <a:solidFill>
                <a:srgbClr val="FFFFFF"/>
              </a:solidFill>
            </a:endParaRPr>
          </a:p>
        </p:txBody>
      </p:sp>
      <p:pic>
        <p:nvPicPr>
          <p:cNvPr id="6" name="Picture 10" descr="Business Disability Forum footer" title="Business Disability Forum foote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64904" y="411510"/>
            <a:ext cx="5400600" cy="3816424"/>
          </a:xfrm>
        </p:spPr>
        <p:txBody>
          <a:bodyPr/>
          <a:lstStyle/>
          <a:p>
            <a:r>
              <a:rPr lang="en-GB" dirty="0"/>
              <a:t>Disability and the whole organisation</a:t>
            </a:r>
            <a:br>
              <a:rPr lang="en-GB" dirty="0"/>
            </a:br>
            <a:endParaRPr lang="en-US" dirty="0"/>
          </a:p>
        </p:txBody>
      </p:sp>
    </p:spTree>
    <p:extLst>
      <p:ext uri="{BB962C8B-B14F-4D97-AF65-F5344CB8AC3E}">
        <p14:creationId xmlns:p14="http://schemas.microsoft.com/office/powerpoint/2010/main" val="42847382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3525" y="377913"/>
            <a:ext cx="8613775" cy="611187"/>
          </a:xfrm>
        </p:spPr>
        <p:txBody>
          <a:bodyPr/>
          <a:lstStyle/>
          <a:p>
            <a:r>
              <a:rPr lang="en-US" dirty="0"/>
              <a:t>Disability Standard framework</a:t>
            </a:r>
          </a:p>
        </p:txBody>
      </p:sp>
      <p:pic>
        <p:nvPicPr>
          <p:cNvPr id="12" name="Picture 11" descr="Disability standard ten areas - commitment, learning and development, workplace adjustments, recruitment, retention and development, customer experience, procurement, communication, built environment and digital technology">
            <a:extLst>
              <a:ext uri="{FF2B5EF4-FFF2-40B4-BE49-F238E27FC236}">
                <a16:creationId xmlns:a16="http://schemas.microsoft.com/office/drawing/2014/main" id="{00AD0CEE-E194-4622-8F0E-677BBDDE6A6F}"/>
              </a:ext>
            </a:extLst>
          </p:cNvPr>
          <p:cNvPicPr>
            <a:picLocks noChangeAspect="1"/>
          </p:cNvPicPr>
          <p:nvPr/>
        </p:nvPicPr>
        <p:blipFill>
          <a:blip r:embed="rId2"/>
          <a:stretch>
            <a:fillRect/>
          </a:stretch>
        </p:blipFill>
        <p:spPr>
          <a:xfrm>
            <a:off x="98608" y="989100"/>
            <a:ext cx="8943607" cy="3511600"/>
          </a:xfrm>
          <a:prstGeom prst="rect">
            <a:avLst/>
          </a:prstGeom>
        </p:spPr>
      </p:pic>
    </p:spTree>
    <p:extLst>
      <p:ext uri="{BB962C8B-B14F-4D97-AF65-F5344CB8AC3E}">
        <p14:creationId xmlns:p14="http://schemas.microsoft.com/office/powerpoint/2010/main" val="36656322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p:nvPr>
        </p:nvSpPr>
        <p:spPr>
          <a:xfrm>
            <a:off x="265113" y="411163"/>
            <a:ext cx="6342856" cy="3816350"/>
          </a:xfrm>
        </p:spPr>
        <p:txBody>
          <a:bodyPr/>
          <a:lstStyle/>
          <a:p>
            <a:r>
              <a:rPr lang="en-GB" dirty="0">
                <a:latin typeface="Century Gothic" charset="0"/>
              </a:rPr>
              <a:t>The Global Taskforce</a:t>
            </a:r>
          </a:p>
        </p:txBody>
      </p:sp>
      <p:sp>
        <p:nvSpPr>
          <p:cNvPr id="3" name="TextBox 2">
            <a:extLst>
              <a:ext uri="{FF2B5EF4-FFF2-40B4-BE49-F238E27FC236}">
                <a16:creationId xmlns:a16="http://schemas.microsoft.com/office/drawing/2014/main" id="{006E2967-B12D-4022-81DD-705B41FF6FD1}"/>
              </a:ext>
            </a:extLst>
          </p:cNvPr>
          <p:cNvSpPr txBox="1"/>
          <p:nvPr/>
        </p:nvSpPr>
        <p:spPr>
          <a:xfrm>
            <a:off x="385762" y="1243013"/>
            <a:ext cx="6342856" cy="1477328"/>
          </a:xfrm>
          <a:prstGeom prst="rect">
            <a:avLst/>
          </a:prstGeom>
          <a:noFill/>
        </p:spPr>
        <p:txBody>
          <a:bodyPr wrap="square" rtlCol="0">
            <a:spAutoFit/>
          </a:bodyPr>
          <a:lstStyle/>
          <a:p>
            <a:r>
              <a:rPr lang="en-GB" sz="6600" b="1" dirty="0">
                <a:solidFill>
                  <a:srgbClr val="FFFFFF"/>
                </a:solidFill>
              </a:rPr>
              <a:t>50%</a:t>
            </a:r>
            <a:endParaRPr lang="en-GB" sz="9600" b="1" dirty="0">
              <a:solidFill>
                <a:srgbClr val="FFFFFF"/>
              </a:solidFill>
            </a:endParaRPr>
          </a:p>
          <a:p>
            <a:r>
              <a:rPr lang="en-GB" b="1" dirty="0">
                <a:solidFill>
                  <a:srgbClr val="FFFFFF"/>
                </a:solidFill>
              </a:rPr>
              <a:t>of our members are global  </a:t>
            </a:r>
          </a:p>
        </p:txBody>
      </p:sp>
    </p:spTree>
    <p:extLst>
      <p:ext uri="{BB962C8B-B14F-4D97-AF65-F5344CB8AC3E}">
        <p14:creationId xmlns:p14="http://schemas.microsoft.com/office/powerpoint/2010/main" val="2800919605"/>
      </p:ext>
    </p:extLst>
  </p:cSld>
  <p:clrMapOvr>
    <a:masterClrMapping/>
  </p:clrMapOvr>
  <p:transition>
    <p:fade/>
  </p:transition>
</p:sld>
</file>

<file path=ppt/theme/theme1.xml><?xml version="1.0" encoding="utf-8"?>
<a:theme xmlns:a="http://schemas.openxmlformats.org/drawingml/2006/main" name="BDF Corporate slide deck">
  <a:themeElements>
    <a:clrScheme name="Custom 1">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FFFFFF"/>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peech-to-text template">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BDF Corporate slide deck.potx</Template>
  <TotalTime>4570</TotalTime>
  <Words>422</Words>
  <Application>Microsoft Office PowerPoint</Application>
  <PresentationFormat>On-screen Show (16:9)</PresentationFormat>
  <Paragraphs>51</Paragraphs>
  <Slides>11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Century Gothic</vt:lpstr>
      <vt:lpstr>Helvetica</vt:lpstr>
      <vt:lpstr>BDF Corporate slide deck</vt:lpstr>
      <vt:lpstr>1_Speech-to-text template</vt:lpstr>
      <vt:lpstr>Business Disability Forum  Working with governments and business</vt:lpstr>
      <vt:lpstr>We are Business Disability Forum</vt:lpstr>
      <vt:lpstr>Some of our Partners</vt:lpstr>
      <vt:lpstr>PowerPoint Presentation</vt:lpstr>
      <vt:lpstr>PowerPoint Presentation</vt:lpstr>
      <vt:lpstr>A disability-smart organisation: </vt:lpstr>
      <vt:lpstr>Disability and the whole organisation </vt:lpstr>
      <vt:lpstr>Disability Standard framework</vt:lpstr>
      <vt:lpstr>The Global Taskforce</vt:lpstr>
      <vt:lpstr>Towards a disability-smart world</vt:lpstr>
      <vt:lpstr>Contact us</vt:lpstr>
    </vt:vector>
  </TitlesOfParts>
  <Company>Business Disability Forum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Systems</dc:creator>
  <cp:lastModifiedBy>Brendan Roach</cp:lastModifiedBy>
  <cp:revision>414</cp:revision>
  <cp:lastPrinted>2016-11-18T12:51:41Z</cp:lastPrinted>
  <dcterms:created xsi:type="dcterms:W3CDTF">2013-07-11T13:58:17Z</dcterms:created>
  <dcterms:modified xsi:type="dcterms:W3CDTF">2020-10-13T13:05:20Z</dcterms:modified>
</cp:coreProperties>
</file>